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75"/>
  </p:notesMasterIdLst>
  <p:sldIdLst>
    <p:sldId id="293" r:id="rId2"/>
    <p:sldId id="305" r:id="rId3"/>
    <p:sldId id="294" r:id="rId4"/>
    <p:sldId id="295" r:id="rId5"/>
    <p:sldId id="298" r:id="rId6"/>
    <p:sldId id="299" r:id="rId7"/>
    <p:sldId id="342" r:id="rId8"/>
    <p:sldId id="344" r:id="rId9"/>
    <p:sldId id="303" r:id="rId10"/>
    <p:sldId id="309" r:id="rId11"/>
    <p:sldId id="310" r:id="rId12"/>
    <p:sldId id="346" r:id="rId13"/>
    <p:sldId id="347" r:id="rId14"/>
    <p:sldId id="321" r:id="rId15"/>
    <p:sldId id="311" r:id="rId16"/>
    <p:sldId id="327" r:id="rId17"/>
    <p:sldId id="326" r:id="rId18"/>
    <p:sldId id="320" r:id="rId19"/>
    <p:sldId id="341" r:id="rId20"/>
    <p:sldId id="348" r:id="rId21"/>
    <p:sldId id="350" r:id="rId22"/>
    <p:sldId id="349" r:id="rId23"/>
    <p:sldId id="330" r:id="rId24"/>
    <p:sldId id="352" r:id="rId25"/>
    <p:sldId id="351" r:id="rId26"/>
    <p:sldId id="304" r:id="rId27"/>
    <p:sldId id="306" r:id="rId28"/>
    <p:sldId id="353" r:id="rId29"/>
    <p:sldId id="307" r:id="rId30"/>
    <p:sldId id="354" r:id="rId31"/>
    <p:sldId id="355" r:id="rId32"/>
    <p:sldId id="312" r:id="rId33"/>
    <p:sldId id="328" r:id="rId34"/>
    <p:sldId id="359" r:id="rId35"/>
    <p:sldId id="357" r:id="rId36"/>
    <p:sldId id="358" r:id="rId37"/>
    <p:sldId id="319" r:id="rId38"/>
    <p:sldId id="356" r:id="rId39"/>
    <p:sldId id="333" r:id="rId40"/>
    <p:sldId id="313" r:id="rId41"/>
    <p:sldId id="360" r:id="rId42"/>
    <p:sldId id="331" r:id="rId43"/>
    <p:sldId id="361" r:id="rId44"/>
    <p:sldId id="332" r:id="rId45"/>
    <p:sldId id="362" r:id="rId46"/>
    <p:sldId id="324" r:id="rId47"/>
    <p:sldId id="325" r:id="rId48"/>
    <p:sldId id="364" r:id="rId49"/>
    <p:sldId id="376" r:id="rId50"/>
    <p:sldId id="375" r:id="rId51"/>
    <p:sldId id="329" r:id="rId52"/>
    <p:sldId id="334" r:id="rId53"/>
    <p:sldId id="366" r:id="rId54"/>
    <p:sldId id="368" r:id="rId55"/>
    <p:sldId id="367" r:id="rId56"/>
    <p:sldId id="335" r:id="rId57"/>
    <p:sldId id="369" r:id="rId58"/>
    <p:sldId id="336" r:id="rId59"/>
    <p:sldId id="370" r:id="rId60"/>
    <p:sldId id="318" r:id="rId61"/>
    <p:sldId id="371" r:id="rId62"/>
    <p:sldId id="372" r:id="rId63"/>
    <p:sldId id="340" r:id="rId64"/>
    <p:sldId id="337" r:id="rId65"/>
    <p:sldId id="373" r:id="rId66"/>
    <p:sldId id="338" r:id="rId67"/>
    <p:sldId id="339" r:id="rId68"/>
    <p:sldId id="363" r:id="rId69"/>
    <p:sldId id="365" r:id="rId70"/>
    <p:sldId id="314" r:id="rId71"/>
    <p:sldId id="374" r:id="rId72"/>
    <p:sldId id="378" r:id="rId73"/>
    <p:sldId id="377" r:id="rId74"/>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7" autoAdjust="0"/>
    <p:restoredTop sz="80234" autoAdjust="0"/>
  </p:normalViewPr>
  <p:slideViewPr>
    <p:cSldViewPr>
      <p:cViewPr varScale="1">
        <p:scale>
          <a:sx n="92" d="100"/>
          <a:sy n="92" d="100"/>
        </p:scale>
        <p:origin x="2274" y="78"/>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athebibel.de/skalarproduk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Bearbeitungszeit ist ein Program entstanden, dass 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Zerlegung der essentiellen Matrix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Triangulation. </a:t>
            </a:r>
          </a:p>
          <a:p>
            <a:endParaRPr lang="de-DE" dirty="0">
              <a:ea typeface="ＭＳ Ｐゴシック" pitchFamily="34" charset="-128"/>
            </a:endParaRPr>
          </a:p>
          <a:p>
            <a:r>
              <a:rPr lang="de-DE" dirty="0">
                <a:ea typeface="ＭＳ Ｐゴシック" pitchFamily="34" charset="-128"/>
              </a:rPr>
              <a:t>Zueletzt wird die Triangulation durchgeführt. </a:t>
            </a:r>
          </a:p>
          <a:p>
            <a:endParaRPr lang="de-DE" dirty="0">
              <a:ea typeface="ＭＳ Ｐゴシック" pitchFamily="34" charset="-128"/>
            </a:endParaRPr>
          </a:p>
          <a:p>
            <a:r>
              <a:rPr lang="de-DE" dirty="0">
                <a:ea typeface="ＭＳ Ｐゴシック" pitchFamily="34" charset="-128"/>
              </a:rPr>
              <a:t>Die strahlen durch C und die Bildpunkte werden gebildet um den originalen Bildpunkt zu bestimmen. </a:t>
            </a:r>
          </a:p>
          <a:p>
            <a:endParaRPr lang="de-DE" dirty="0">
              <a:ea typeface="ＭＳ Ｐゴシック" pitchFamily="34" charset="-128"/>
            </a:endParaRPr>
          </a:p>
          <a:p>
            <a:r>
              <a:rPr lang="de-DE" dirty="0">
                <a:ea typeface="ＭＳ Ｐゴシック" pitchFamily="34" charset="-128"/>
              </a:rPr>
              <a:t>In der Arbeit wurde bei einem synthetischen Beispiel ein triangulation direkt gerechnet um später ein optimiertes Lösungsverfahren  aufgrund von Matirzenzerlegungen zu verwende.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TITEL: BILDFEHLER:</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Ergebnis der Rekosntruktion sehen wir hier (nächste Folie)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128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Kurt markante Punkte herausheben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9256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nächstes wurde überprüft ob der Algorithmus bei unterschiedlichen Auflösungen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Veränderung der Auflösung entspricht in unserer Geoemtrie einer Änderung der skalierung der Sensorkoordinatenachsen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Geometrie bleibt unverändert und die Transformation von Sensorkoordinaten in Bildebenenkoordnaten ist Teil der Kameramatrix K</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Wirkung auf das Ergebnis der extrinsischen Kameraparameter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des test ergaben sich immer die selben extrinsischen Kameraparameter und es sind immer die selben Szenen rekonstruiert worden.</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will ich noch kurz einen Ausblick gebgen die ein paar Nebenprojekte welche in der Bearbeitungszeit entstanden sind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zu analysieren warum,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Zwischen den beiden Koordinatensystemen (O; delta) und (C; beta) gelten die folgenden Beziehungen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Werden wie folgt in einer Gleichung ausgedrückt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Daraus lässt sich ein Gleichungssystem der Form ... Darstellen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Das Gleichungssystem lässt sich in einer Matrix ausdrücken</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5. Wenn P_beta gegeben ist, erhalt man auf diese Weise direkt P_delta. Die inverse Matrix D􀀀1 kann verwendetwerden um P_beta aus P_delta zu berechnen.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Fazit: Wir können eine Beziehung zwischen Koordinaten unterschiedlicher Koordinatensysteme über eine Matrix definieren.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8089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34793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19673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Grafik : In der Abbildung sind die beiden Kameras C und C0 mit ihren Bildebenen I und I0 zu</a:t>
            </a:r>
          </a:p>
          <a:p>
            <a:r>
              <a:rPr lang="de-DE" sz="1200" b="0" i="0" u="none" strike="noStrike" kern="1200" baseline="0" dirty="0">
                <a:solidFill>
                  <a:schemeClr val="tx1"/>
                </a:solidFill>
                <a:latin typeface="Arial" charset="0"/>
                <a:ea typeface="ＭＳ Ｐゴシック" pitchFamily="-112" charset="-128"/>
                <a:cs typeface="+mn-cs"/>
              </a:rPr>
              <a:t>sehen. Ein Objektpunkt M bezuglich eines Weltkoordinatensystems (O; ) bendet</a:t>
            </a:r>
          </a:p>
          <a:p>
            <a:r>
              <a:rPr lang="de-DE" sz="1200" b="0" i="0" u="none" strike="noStrike" kern="1200" baseline="0" dirty="0">
                <a:solidFill>
                  <a:schemeClr val="tx1"/>
                </a:solidFill>
                <a:latin typeface="Arial" charset="0"/>
                <a:ea typeface="ＭＳ Ｐゴシック" pitchFamily="-112" charset="-128"/>
                <a:cs typeface="+mn-cs"/>
              </a:rPr>
              <a:t>sich auf der Ebene , welche durch die Achsen ^ d1 und ^ d2 aufgespannt wird. M wird</a:t>
            </a:r>
          </a:p>
          <a:p>
            <a:r>
              <a:rPr lang="de-DE" sz="1200" b="0" i="0" u="none" strike="noStrike" kern="1200" baseline="0" dirty="0">
                <a:solidFill>
                  <a:schemeClr val="tx1"/>
                </a:solidFill>
                <a:latin typeface="Arial" charset="0"/>
                <a:ea typeface="ＭＳ Ｐゴシック" pitchFamily="-112" charset="-128"/>
                <a:cs typeface="+mn-cs"/>
              </a:rPr>
              <a:t>auf I und I0 projiziert. Es entstehen die Bildpunkte m und m0</a:t>
            </a:r>
          </a:p>
          <a:p>
            <a:r>
              <a:rPr lang="de-DE" sz="1200" b="0" i="0" u="none" strike="noStrike" kern="1200" baseline="0" dirty="0">
                <a:solidFill>
                  <a:schemeClr val="tx1"/>
                </a:solidFill>
                <a:latin typeface="Arial" charset="0"/>
                <a:ea typeface="ＭＳ Ｐゴシック" pitchFamily="-112" charset="-128"/>
                <a:cs typeface="+mn-cs"/>
              </a:rPr>
              <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Eine Abbildungsvorschrift kann in bestimmten Fallen eindeutig bestimmt werden. In diesen Fallen</a:t>
            </a:r>
          </a:p>
          <a:p>
            <a:r>
              <a:rPr lang="de-DE" sz="1200" b="0" i="0" u="none" strike="noStrike" kern="1200" baseline="0" dirty="0">
                <a:solidFill>
                  <a:schemeClr val="tx1"/>
                </a:solidFill>
                <a:latin typeface="Arial" charset="0"/>
                <a:ea typeface="ＭＳ Ｐゴシック" pitchFamily="-112" charset="-128"/>
                <a:cs typeface="+mn-cs"/>
              </a:rPr>
              <a:t>nennt man die Abbildung zwischen beiden zweidimensionalen Bildern Homographie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Wahrend in der Bildaufnahme ein Punkt m durch Division mit der m_tau,z-Komponenten</a:t>
            </a:r>
          </a:p>
          <a:p>
            <a:r>
              <a:rPr lang="de-DE" sz="1200" b="0" i="0" u="none" strike="noStrike" kern="1200" baseline="0" dirty="0">
                <a:solidFill>
                  <a:schemeClr val="tx1"/>
                </a:solidFill>
                <a:latin typeface="Arial" charset="0"/>
                <a:ea typeface="ＭＳ Ｐゴシック" pitchFamily="-112" charset="-128"/>
                <a:cs typeface="+mn-cs"/>
              </a:rPr>
              <a:t>eindeutig zu m_tau wird ist die Ruckrichtung nicht eindeutig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Alle Punkte auf der Geraden von C und</a:t>
            </a:r>
          </a:p>
          <a:p>
            <a:r>
              <a:rPr lang="de-DE" sz="1200" b="0" i="0" u="none" strike="noStrike" kern="1200" baseline="0" dirty="0">
                <a:solidFill>
                  <a:schemeClr val="tx1"/>
                </a:solidFill>
                <a:latin typeface="Arial" charset="0"/>
                <a:ea typeface="ＭＳ Ｐゴシック" pitchFamily="-112" charset="-128"/>
                <a:cs typeface="+mn-cs"/>
              </a:rPr>
              <a:t>M_tau werden auf denselben Bildpunkt projiziert. Die Projektion von m_tau auf m_beta</a:t>
            </a:r>
          </a:p>
          <a:p>
            <a:r>
              <a:rPr lang="de-DE" sz="1200" b="0" i="0" u="none" strike="noStrike" kern="1200" baseline="0" dirty="0">
                <a:solidFill>
                  <a:schemeClr val="tx1"/>
                </a:solidFill>
                <a:latin typeface="Arial" charset="0"/>
                <a:ea typeface="ＭＳ Ｐゴシック" pitchFamily="-112" charset="-128"/>
                <a:cs typeface="+mn-cs"/>
              </a:rPr>
              <a:t>ist demnach nicht eindeutig. Die Gerade mit allen möglichen Punkten m_beta kann als m_gamma,beta mit der freien</a:t>
            </a:r>
          </a:p>
          <a:p>
            <a:r>
              <a:rPr lang="de-DE" sz="1200" b="0" i="0" u="none" strike="noStrike" kern="1200" baseline="0" dirty="0">
                <a:solidFill>
                  <a:schemeClr val="tx1"/>
                </a:solidFill>
                <a:latin typeface="Arial" charset="0"/>
                <a:ea typeface="ＭＳ Ｐゴシック" pitchFamily="-112" charset="-128"/>
                <a:cs typeface="+mn-cs"/>
              </a:rPr>
              <a:t>Variablen  gamma &gt; 0 ausgedruckt werden.</a:t>
            </a:r>
          </a:p>
          <a:p>
            <a:r>
              <a:rPr lang="de-DE" sz="1200" b="0" i="0" u="none" strike="noStrike" kern="1200" baseline="0" dirty="0">
                <a:solidFill>
                  <a:schemeClr val="tx1"/>
                </a:solidFill>
                <a:latin typeface="Arial" charset="0"/>
                <a:ea typeface="ＭＳ Ｐゴシック" pitchFamily="-112" charset="-128"/>
                <a:cs typeface="+mn-cs"/>
              </a:rPr>
              <a:t>Abbildung</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49319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Fur zwei korrespondierende Bildpunkte m_tau und m‘_tau‘  kann fur alle moglichen Punkte m_beta und m‘_beta die folgende Projektionsvorschrift hergeleitet werden. Mit einem Ursprungspunkt auf der x,y Ebene</a:t>
            </a:r>
          </a:p>
          <a:p>
            <a:pPr marL="0" indent="0">
              <a:buNone/>
            </a:pPr>
            <a:r>
              <a:rPr lang="de-DE" sz="1200" b="0" i="0" u="none" strike="noStrike" kern="1200" baseline="0" dirty="0">
                <a:solidFill>
                  <a:schemeClr val="tx1"/>
                </a:solidFill>
                <a:latin typeface="Arial" charset="0"/>
                <a:ea typeface="ＭＳ Ｐゴシック" pitchFamily="-112" charset="-128"/>
                <a:cs typeface="+mn-cs"/>
              </a:rPr>
              <a:t>3. Mit einer unbekannten projektionsmatrix P kann dann folgendes aufgestellt werden. Diese Gleichungen sagen aus, dass gamma m_tau und gamma‘m‘_tau‘ identisch sind und somit wie in 4. geschrieben werden können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00212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Wir betrachtet die selben Gleichungen wie bei der Homographie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r>
              <a:rPr lang="de-DE" sz="1200" b="0" i="0" u="none" strike="noStrike" kern="1200" baseline="0" dirty="0">
                <a:solidFill>
                  <a:schemeClr val="tx1"/>
                </a:solidFill>
                <a:latin typeface="Arial" charset="0"/>
                <a:ea typeface="ＭＳ Ｐゴシック" pitchFamily="-112" charset="-128"/>
                <a:cs typeface="+mn-cs"/>
              </a:rPr>
              <a:t>4. Einsetzten der Gleichungen aus 3</a:t>
            </a:r>
          </a:p>
          <a:p>
            <a:r>
              <a:rPr lang="de-DE" sz="1200" b="0" i="0" u="none" strike="noStrike" kern="1200" baseline="0" dirty="0">
                <a:solidFill>
                  <a:schemeClr val="tx1"/>
                </a:solidFill>
                <a:latin typeface="Arial" charset="0"/>
                <a:ea typeface="ＭＳ Ｐゴシック" pitchFamily="-112" charset="-128"/>
                <a:cs typeface="+mn-cs"/>
              </a:rPr>
              <a:t>5. Durch Vektoridentitäten kann folgendes geschlossen werden (Siehe Buch für Vektoridentitäten)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23630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Aus der letzten Gleichung lässt sich ein Gleichungssystem aufstellen (nächst Seite)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Szenenrekonstruktion:</a:t>
            </a:r>
          </a:p>
          <a:p>
            <a:r>
              <a:rPr lang="de-DE" sz="1200" kern="1200" dirty="0">
                <a:solidFill>
                  <a:schemeClr val="tx1"/>
                </a:solidFill>
                <a:effectLst/>
                <a:latin typeface="Arial" charset="0"/>
                <a:ea typeface="ＭＳ Ｐゴシック" pitchFamily="-112" charset="-128"/>
                <a:cs typeface="+mn-cs"/>
              </a:rPr>
              <a:t>Aufbau des Algoroithmus bei Anwendug auf ein reales Stereobildpaar</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Für lambda ergibt sich auf Grund der homogenen koordinaten lambda = 1</a:t>
            </a:r>
          </a:p>
          <a:p>
            <a:endParaRPr lang="de-DE" dirty="0">
              <a:ea typeface="ＭＳ Ｐゴシック" pitchFamily="34" charset="-128"/>
            </a:endParaRPr>
          </a:p>
          <a:p>
            <a:r>
              <a:rPr lang="de-DE" dirty="0">
                <a:ea typeface="ＭＳ Ｐゴシック" pitchFamily="34" charset="-128"/>
              </a:rPr>
              <a:t>Pro korrespondieredem Punktepaar ergeben sich dann jeweils zwei Gleichungen </a:t>
            </a:r>
          </a:p>
          <a:p>
            <a:endParaRPr lang="de-DE" dirty="0">
              <a:ea typeface="ＭＳ Ｐゴシック" pitchFamily="34" charset="-128"/>
            </a:endParaRPr>
          </a:p>
          <a:p>
            <a:r>
              <a:rPr lang="de-DE" dirty="0">
                <a:ea typeface="ＭＳ Ｐゴシック" pitchFamily="34" charset="-128"/>
              </a:rPr>
              <a:t>Diese werden in die Koeffizientenmatrix eingetragen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351141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82462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Singulärwertszerlegung einer Matriy A is eine Faktorisierung der Matrix A der Form A = U Sigma V^T mit orthogonalen Matrizen U und V^T und Diagonalmatrizen Sigma</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Sigma beinhaltet die Singurlärwerte der 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Orthogonale Matrizen: </a:t>
            </a:r>
            <a:r>
              <a:rPr lang="de-DE" sz="1200" b="0" i="0" kern="1200" dirty="0">
                <a:solidFill>
                  <a:schemeClr val="tx1"/>
                </a:solidFill>
                <a:effectLst/>
                <a:latin typeface="Arial" charset="0"/>
                <a:ea typeface="ＭＳ Ｐゴシック" pitchFamily="-112" charset="-128"/>
                <a:cs typeface="+mn-cs"/>
              </a:rPr>
              <a:t>Eine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 ist eine quadratische, reelle Matrix, deren Zeilen- und Spaltenvektoren paarweise orthonormal zueinander sind.</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Bilden die Spalten einer quadratischen Matrix ein System zueinander orthogonaler Einheitsvektoren, so heißt diese Matrix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die Vektoren senkrecht - also im 90° Grad Winkel - aufeinanderstehen. Rechnerisch sind zwei Vektoren orthogonal, wenn ihr </a:t>
            </a:r>
            <a:r>
              <a:rPr lang="de-DE" sz="1200" b="0" i="0" u="none" strike="noStrike" kern="1200" dirty="0">
                <a:solidFill>
                  <a:schemeClr val="tx1"/>
                </a:solidFill>
                <a:effectLst/>
                <a:latin typeface="Arial" charset="0"/>
                <a:ea typeface="ＭＳ Ｐゴシック" pitchFamily="-112" charset="-128"/>
                <a:cs typeface="+mn-cs"/>
                <a:hlinkClick r:id="rId3"/>
              </a:rPr>
              <a:t>Skalarprodukt</a:t>
            </a:r>
            <a:r>
              <a:rPr lang="de-DE" sz="1200" b="0" i="0" u="none" strike="noStrike" kern="120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gleich Null ist.</a:t>
            </a:r>
            <a:r>
              <a:rPr lang="de-DE" sz="1200" b="0" i="0" u="none" strike="noStrike" kern="1200" baseline="0" dirty="0">
                <a:solidFill>
                  <a:schemeClr val="tx1"/>
                </a:solidFill>
                <a:effectLst/>
                <a:latin typeface="Arial" charset="0"/>
                <a:ea typeface="ＭＳ Ｐゴシック" pitchFamily="-112" charset="-128"/>
                <a:cs typeface="+mn-cs"/>
              </a:rPr>
              <a:t>		</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Als Kondition wird die Abhängigkeit der Lösung eines Problems von der Störung der Eingangsdaten beschrieben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Kondition lässt sich durch Bestimmung des kleinsten Eigenvektors der Matrixmultiplikation der Koeffizientenmatrix A mit ihrer transponierten A^T herausfinden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AA^T wird in die Matrizen UDU^T zerlegt, U ist orhtogonal D eine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 ist in einer nicht aufsteigenden reihenfolge angeordnet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Der kleinste Singulärwert von D korrespondiert mit der letzten Spalte von U^T und die letzte Spalte von U ist gleich dem kleinsten Eigenvektor von AA^T.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Wird angenommen dass AA^T eine 9x9 matrix ist, so ergeben die Diagonaleeinträge d1/dß den Wert der Kondition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 höher die Kondition, desto höher desto größer wirken sich schon kleinste Abweichungen aus.</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Schlehcte Kondition liegt an der weiträumigen Verteiung der Punkte im Raum</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Siehe Matrix für auswirkungen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Normierung soll abhilfe schaffen</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6544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Für die Normierung wird pro Bild eine Transformationsmatrix T und T‘ definiert. Die Matrizeen beinahlten sowohl eine Skalierung als auch eine Translation.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Zuerst wird der Schwerpunkt s des Punktemenge bestimmt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Danach wird s in den Urspung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Punkte werden um den Wert von s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Es wird aus den neuen Punkten der Schwerpunkt berechnet, dieser befindet sich nun im Ursprung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Als nächstes wir die distanz eines jeden Punktes zu s_0 bestimmt und der Mittelwert aller Distanzen berechnet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T und T‘ sehen dann fogendermaßen aus</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49027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94529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Um also E aus F zu bestimmen gilt Bild 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Es wird davon ausgegagen das die extrinsischen Kameraparameter einer Kameras weder eine Rotation noch eine Translation beinhalten, somit kann E umformuliert werden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Mit Hilfe der Singulärwertszerlegung wird E in drei Matrizen Zerlegt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Die Singulärwerte der essentiellen Matrix müssen bestimmte Bedingungen erfüllen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[C]x ist Schiefsymmetrisch und kann in UZU^T zerlegt werden wobei U orthogonal ist und Z eine block diagonale Matrix. R kann ich UWV^T und UW^TV^T zerlegt werden, wobei W eine schiefsymetrische Matrix ist </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 Hilfsmatrizen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Der Kern der Schiefsymmetrischen Matrix ergibt die den normierten Richtungsvektor der Translationskomponente (Skaleninvarianz). Durch modifizierung der Singulärwerte gilt ||v||=1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Vier mögliche Lösungen können nun kombiniert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pPr marL="171450" indent="-171450">
              <a:buFont typeface="Wingdings" panose="05000000000000000000" pitchFamily="2" charset="2"/>
              <a:buChar char="à"/>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90905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sind e1 und e2 = (1,0) so hat F die folgende Form (kurz nächste Folie einblenden)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Ist dies nicht der Fall werden die Matrizen R und R‘ aufgestellt, welche e und e‘ entsprechend rotiert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F hat dann die Form wie eingeblendet, da f = e3 etc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ist dies der Fall so hat F die folgende Form </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71344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1. Verläuft nun eine Epipolarline durch einen Beispielpunkt und e so beschreibt das Kreuzprodukt diese Linie (verweis Hartley and Zisserman)</a:t>
            </a:r>
          </a:p>
          <a:p>
            <a:endParaRPr lang="de-DE" dirty="0">
              <a:ea typeface="ＭＳ Ｐゴシック" pitchFamily="34" charset="-128"/>
            </a:endParaRPr>
          </a:p>
          <a:p>
            <a:r>
              <a:rPr lang="de-DE" dirty="0">
                <a:ea typeface="ＭＳ Ｐゴシック" pitchFamily="34" charset="-128"/>
              </a:rPr>
              <a:t>2. Die quadratische Distanz zum Urspurng wird dann bezeichnet mit (Einschub dieser Herleitung auf nächster Folie)</a:t>
            </a:r>
          </a:p>
          <a:p>
            <a:endParaRPr lang="de-DE" dirty="0">
              <a:ea typeface="ＭＳ Ｐゴシック" pitchFamily="34" charset="-128"/>
            </a:endParaRPr>
          </a:p>
          <a:p>
            <a:r>
              <a:rPr lang="de-DE" dirty="0">
                <a:ea typeface="ＭＳ Ｐゴシック" pitchFamily="34" charset="-128"/>
              </a:rPr>
              <a:t>3. Um die zu l(t) korrespondierende Epipolargerade zu bekommen benutzen wir die bekannte Abbildungsvorschrift</a:t>
            </a:r>
          </a:p>
          <a:p>
            <a:endParaRPr lang="de-DE" dirty="0">
              <a:ea typeface="ＭＳ Ｐゴシック" pitchFamily="34" charset="-128"/>
            </a:endParaRPr>
          </a:p>
          <a:p>
            <a:r>
              <a:rPr lang="de-DE" dirty="0">
                <a:ea typeface="ＭＳ Ｐゴシック" pitchFamily="34" charset="-128"/>
              </a:rPr>
              <a:t>Die Funktion C kann jetzt in eine Funktion s(t) umformuliert werden</a:t>
            </a:r>
          </a:p>
          <a:p>
            <a:endParaRPr lang="de-DE" dirty="0">
              <a:ea typeface="ＭＳ Ｐゴシック" pitchFamily="34" charset="-128"/>
            </a:endParaRPr>
          </a:p>
          <a:p>
            <a:r>
              <a:rPr lang="de-DE" dirty="0">
                <a:ea typeface="ＭＳ Ｐゴシック" pitchFamily="34" charset="-128"/>
              </a:rPr>
              <a:t>Für die erechnung der minima kann beispielsweise die ableitung s‘(t) berechnet werden und die Nullpunkte bestimmt werden </a:t>
            </a:r>
          </a:p>
          <a:p>
            <a:endParaRPr lang="de-DE" dirty="0">
              <a:ea typeface="ＭＳ Ｐゴシック" pitchFamily="34" charset="-128"/>
            </a:endParaRPr>
          </a:p>
          <a:p>
            <a:r>
              <a:rPr lang="de-DE" dirty="0">
                <a:ea typeface="ＭＳ Ｐゴシック" pitchFamily="34" charset="-128"/>
              </a:rPr>
              <a:t>Oder man formt die Gleichung zu g(t) u, durch nenner gleichmachen bei s‘(t) und den Zähler gleich null setzten</a:t>
            </a:r>
          </a:p>
          <a:p>
            <a:endParaRPr lang="de-DE" dirty="0">
              <a:ea typeface="ＭＳ Ｐゴシック" pitchFamily="34" charset="-128"/>
            </a:endParaRPr>
          </a:p>
          <a:p>
            <a:r>
              <a:rPr lang="de-DE" dirty="0">
                <a:ea typeface="ＭＳ Ｐゴシック" pitchFamily="34" charset="-128"/>
              </a:rPr>
              <a:t>Danach werden die Läsungen für t bestimmt </a:t>
            </a:r>
            <a:r>
              <a:rPr lang="de-DE" dirty="0">
                <a:ea typeface="ＭＳ Ｐゴシック" pitchFamily="34" charset="-128"/>
                <a:sym typeface="Wingdings" panose="05000000000000000000" pitchFamily="2" charset="2"/>
              </a:rPr>
              <a:t> Polynom von grad sechs also sechs Lösungen für 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Es werden nur die Reelen Lösungen betrachtet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Einsetzen in s(t) und t_min rausfinden </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43593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Mit t_min können die Epipolarlinien berechnet werden </a:t>
            </a:r>
          </a:p>
          <a:p>
            <a:endParaRPr lang="de-DE" dirty="0">
              <a:ea typeface="ＭＳ Ｐゴシック" pitchFamily="34" charset="-128"/>
            </a:endParaRPr>
          </a:p>
          <a:p>
            <a:r>
              <a:rPr lang="de-DE" dirty="0">
                <a:ea typeface="ＭＳ Ｐゴシック" pitchFamily="34" charset="-128"/>
              </a:rPr>
              <a:t>M_rot und m‘_rot sind die Punkte auf der Epipolarlline welce dem Ursprung am nächsten sind</a:t>
            </a:r>
          </a:p>
          <a:p>
            <a:r>
              <a:rPr lang="de-DE" dirty="0">
                <a:ea typeface="ＭＳ Ｐゴシック" pitchFamily="34" charset="-128"/>
              </a:rPr>
              <a:t>	Bildpunkte wurden doch in den Urspung verschoben </a:t>
            </a:r>
          </a:p>
          <a:p>
            <a:r>
              <a:rPr lang="de-DE" dirty="0">
                <a:ea typeface="ＭＳ Ｐゴシック" pitchFamily="34" charset="-128"/>
              </a:rPr>
              <a:t>Nächster Punkt zum Ursrpung wird folgendermaßen berechnet</a:t>
            </a:r>
          </a:p>
          <a:p>
            <a:endParaRPr lang="de-DE" dirty="0">
              <a:ea typeface="ＭＳ Ｐゴシック" pitchFamily="34" charset="-128"/>
            </a:endParaRPr>
          </a:p>
          <a:p>
            <a:r>
              <a:rPr lang="de-DE" dirty="0">
                <a:ea typeface="ＭＳ Ｐゴシック" pitchFamily="34" charset="-128"/>
              </a:rPr>
              <a:t>Als letztes noch Rücktransformation der Punkte in ausgangslage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Bestimmung der 3D Objektpunkte durch lineares Triangulationsverfahren</a:t>
            </a:r>
          </a:p>
          <a:p>
            <a:endParaRPr lang="de-DE" dirty="0">
              <a:ea typeface="ＭＳ Ｐゴシック" pitchFamily="34" charset="-128"/>
            </a:endParaRPr>
          </a:p>
          <a:p>
            <a:r>
              <a:rPr lang="de-DE" dirty="0">
                <a:ea typeface="ＭＳ Ｐゴシック" pitchFamily="34" charset="-128"/>
              </a:rPr>
              <a:t>Pro korrespondierendem Punktepaar wird die Projektionsgleichung aufgestellt</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Das Füht zu den Gleichungen im zweiten  und dritten Block</a:t>
            </a:r>
          </a:p>
          <a:p>
            <a:endParaRPr lang="de-DE" dirty="0">
              <a:ea typeface="ＭＳ Ｐゴシック" pitchFamily="34" charset="-128"/>
            </a:endParaRPr>
          </a:p>
          <a:p>
            <a:r>
              <a:rPr lang="de-DE" dirty="0">
                <a:ea typeface="ＭＳ Ｐゴシック" pitchFamily="34" charset="-128"/>
              </a:rPr>
              <a:t>Diese werden in eine Koeffizientenmatrix A eingetragen so das gilt A*x = 0</a:t>
            </a:r>
          </a:p>
          <a:p>
            <a:endParaRPr lang="de-DE" dirty="0">
              <a:ea typeface="ＭＳ Ｐゴシック" pitchFamily="34" charset="-128"/>
            </a:endParaRPr>
          </a:p>
          <a:p>
            <a:r>
              <a:rPr lang="de-DE" dirty="0">
                <a:ea typeface="ＭＳ Ｐゴシック" pitchFamily="34" charset="-128"/>
              </a:rPr>
              <a:t>Durch verwendung des Kreuzproduktes wird die homogene Komponenten eliminiert </a:t>
            </a:r>
          </a:p>
          <a:p>
            <a:endParaRPr lang="de-DE" dirty="0">
              <a:ea typeface="ＭＳ Ｐゴシック" pitchFamily="34" charset="-128"/>
            </a:endParaRPr>
          </a:p>
          <a:p>
            <a:r>
              <a:rPr lang="de-DE" dirty="0">
                <a:ea typeface="ＭＳ Ｐゴシック" pitchFamily="34" charset="-128"/>
              </a:rPr>
              <a:t>Zwei der drei Gleichungen sind linear unabhängig und werden in die Koeffizientenmatrix geschrieben</a:t>
            </a:r>
          </a:p>
          <a:p>
            <a:endParaRPr lang="de-DE" dirty="0">
              <a:ea typeface="ＭＳ Ｐゴシック" pitchFamily="34" charset="-128"/>
            </a:endParaRPr>
          </a:p>
          <a:p>
            <a:r>
              <a:rPr lang="de-DE" dirty="0">
                <a:ea typeface="ＭＳ Ｐゴシック" pitchFamily="34" charset="-128"/>
              </a:rPr>
              <a:t>Zwei möglichkeiten diese Gleichungen zu läsen: Kern oder Singulärwertszerlegung</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22090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70955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55646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6452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Rectifizierungsansatz nach Charles Loop and Zengyou Zhang</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Der Rektifizierungsansatz zeichnet sich durch eine Minimale vorraussetzung an die Ursprungsbilder aus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Alle notwendigen Informationen zur Rektizierung werden aus der Fundamentalmatrix gewonnen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Zusätzlich zur Fundamentalmatrix muss noch die Lage der Epipole bekannt sein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Für die Rektifizierung wird eine Homographiematrix H aufgestellt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Die Homograohiematirx H wird in ihre affine und projektive Komponenten unterteilt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Die affine Komponente wird wiederum in eine rotations und eine scherungskomponente unterteilt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Hp beinhaltet die projketive komponente </a:t>
            </a:r>
            <a:r>
              <a:rPr lang="de-DE" dirty="0">
                <a:ea typeface="ＭＳ Ｐゴシック" pitchFamily="34" charset="-128"/>
                <a:sym typeface="Wingdings" panose="05000000000000000000" pitchFamily="2" charset="2"/>
              </a:rPr>
              <a:t> sorgt dafür, dass die Epipole ins unendliche projiziert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projektive Komponente wird aus den Linien w auf dem anderen Bild w‘ gebildet</a:t>
            </a:r>
          </a:p>
          <a:p>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sym typeface="Wingdings" panose="05000000000000000000" pitchFamily="2" charset="2"/>
              </a:rPr>
              <a:t>1. Definiert wird sie durch eine Richtung z z =[lambda   my   0]</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z soll dabei so gewählt werden, dassdie durch die Rektifizierung entstehenden Bildverrungen in beiden Bildern minimal bleibt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2. Die Linien w werden wie folgt definiert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Z soll so bestimmt werden, dass die werte wa und wb in den Matrixen nahezu null sind jedoch nocht ganz null werden  so affin wie möglich machen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3. Um z zu ermitteln werden zunächst die Gewichtungen der Punkte beider Bilder benötigt. Pi sind die Punkte aus einem Bild</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Sind die Gewichtungen der Punkte beider Bilder gleich so ist e und e‘ bereits im unendlichen und es kommt zu keiner projektiven Verzerrung</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Das Ziel ist es einen Wert für Z zu finden, der die Abweicuhung der Gewichtugnen beider Bilder zueinandern so gering wie möglich hät.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4. Der Wert pc ergibt sich aus dem Durchschnittswert aller Punkte eines Bildes und gibt den Bildmittelpunkt an.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5. wc beschreibt die Gewichtung am Bildmittelpunkt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6. wc ist die Gewichtung am Bildmittelpunkt. Die Abweichung der Gewichtungen wird bezüglich der Gewichtung am Bildzentrum wc gemessen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7. Dies lässt sich auch vereinfacht in einer Matrixgleichung schreiben</a:t>
            </a:r>
          </a:p>
          <a:p>
            <a:r>
              <a:rPr lang="de-DE" dirty="0">
                <a:ea typeface="ＭＳ Ｐゴシック" pitchFamily="34" charset="-128"/>
                <a:sym typeface="Wingdings" panose="05000000000000000000" pitchFamily="2" charset="2"/>
              </a:rPr>
              <a:t>	Definitionen von P und pc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23964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dirty="0">
                <a:ea typeface="ＭＳ Ｐゴシック" pitchFamily="34" charset="-128"/>
              </a:rPr>
              <a:t>W und w‘ werden ersetzt mit den Definitionen von vorhin und die Matrixgleichungen beider Bilder werden in einer Funktion von z ausgedrückt</a:t>
            </a:r>
          </a:p>
          <a:p>
            <a:pPr marL="228600" indent="-228600">
              <a:buAutoNum type="arabicPeriod"/>
            </a:pPr>
            <a:r>
              <a:rPr lang="de-DE" dirty="0">
                <a:ea typeface="ＭＳ Ｐゴシック" pitchFamily="34" charset="-128"/>
              </a:rPr>
              <a:t>Die Gleichung kann noch vereinfacht dargestellt werden </a:t>
            </a:r>
          </a:p>
          <a:p>
            <a:pPr marL="457200" lvl="1" indent="0">
              <a:buNone/>
            </a:pPr>
            <a:r>
              <a:rPr lang="de-DE" dirty="0">
                <a:ea typeface="ＭＳ Ｐゴシック" pitchFamily="34" charset="-128"/>
              </a:rPr>
              <a:t>Da bereits klar ist das z im unendlichen liegt brauchen wir nur noch die ersten beiden komponeten von z bestimmen ,w as zur Folge hat das A und B nur noch der erste 2x2 Block wichtig ist</a:t>
            </a:r>
          </a:p>
          <a:p>
            <a:pPr marL="0" lvl="0" indent="0">
              <a:buNone/>
            </a:pPr>
            <a:r>
              <a:rPr lang="de-DE" dirty="0">
                <a:ea typeface="ＭＳ Ｐゴシック" pitchFamily="34" charset="-128"/>
              </a:rPr>
              <a:t>3. Bei der Minimierung von z handelt es sich um eine nicht lineare Optimierung, zuerst wird 1 minimiert, danach 2. Beide sind als eine Funktion von f definiert</a:t>
            </a:r>
          </a:p>
          <a:p>
            <a:pPr marL="0" lvl="0" indent="0">
              <a:buNone/>
            </a:pPr>
            <a:r>
              <a:rPr lang="de-DE" dirty="0">
                <a:ea typeface="ＭＳ Ｐゴシック" pitchFamily="34" charset="-128"/>
              </a:rPr>
              <a:t>4. Matrix A wird mit der Choleskyzerlegung in drei höhere Dreicksmatrizen zerlegt, dies geht nur da A nachweislich eine symmetrischen positiv definite Matrix ist. </a:t>
            </a:r>
          </a:p>
          <a:p>
            <a:pPr marL="0" lvl="0" indent="0">
              <a:buNone/>
            </a:pPr>
            <a:r>
              <a:rPr lang="de-DE" dirty="0">
                <a:ea typeface="ＭＳ Ｐゴシック" pitchFamily="34" charset="-128"/>
              </a:rPr>
              <a:t>5. Des weiteren wird Definiert, das y = Dz ist und f(z) zu f(y) wird. Minimieren ist gleich maximieren von Kehrwert</a:t>
            </a:r>
          </a:p>
          <a:p>
            <a:pPr marL="0" lvl="0" indent="0">
              <a:buNone/>
            </a:pPr>
            <a:r>
              <a:rPr lang="de-DE" dirty="0">
                <a:ea typeface="ＭＳ Ｐゴシック" pitchFamily="34" charset="-128"/>
              </a:rPr>
              <a:t>6. f(y) ist maximiert wenn y gleich dem Eigenvektor D^-T B D^-1 ist, welche mit dem größten Eigenwert von D^-T B ^-1 assoziiert wird</a:t>
            </a:r>
          </a:p>
          <a:p>
            <a:pPr marL="0" lvl="0" indent="0">
              <a:buNone/>
            </a:pPr>
            <a:r>
              <a:rPr lang="de-DE" dirty="0">
                <a:ea typeface="ＭＳ Ｐゴシック" pitchFamily="34" charset="-128"/>
              </a:rPr>
              <a:t>7. Für z1 gilt dann... Für z2 des zweiten Bildes wird das selbe Verfahren angewandt</a:t>
            </a:r>
          </a:p>
          <a:p>
            <a:pPr marL="0" lvl="0" indent="0">
              <a:buNone/>
            </a:pPr>
            <a:r>
              <a:rPr lang="de-DE" dirty="0">
                <a:ea typeface="ＭＳ Ｐゴシック" pitchFamily="34" charset="-128"/>
              </a:rPr>
              <a:t>8. Die Mittelung beider Werte gibt eine gute erste Schätzung, jkann über gemeinsame minima suche noch verbessert werden</a:t>
            </a:r>
          </a:p>
          <a:p>
            <a:pPr marL="0" lvl="0" inden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56925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05861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Hr sind rotationsmatrizen, welche die Epipolarlinien parrallel zur horizontalen Achse ausrichten</a:t>
            </a:r>
          </a:p>
          <a:p>
            <a:endParaRPr lang="de-DE" dirty="0">
              <a:ea typeface="ＭＳ Ｐゴシック" pitchFamily="34" charset="-128"/>
            </a:endParaRPr>
          </a:p>
          <a:p>
            <a:r>
              <a:rPr lang="de-DE" dirty="0">
                <a:ea typeface="ＭＳ Ｐゴシック" pitchFamily="34" charset="-128"/>
              </a:rPr>
              <a:t>Epipolarlinien sind parallel aber noch nicht zwingend horizontal angeordnet</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Hr sind rotationsmatrizen, welche die Epipolarlinien parrallel zur horizontalen Achse ausrichten</a:t>
            </a:r>
          </a:p>
          <a:p>
            <a:endParaRPr lang="de-DE" dirty="0">
              <a:ea typeface="ＭＳ Ｐゴシック" pitchFamily="34" charset="-128"/>
            </a:endParaRPr>
          </a:p>
          <a:p>
            <a:r>
              <a:rPr lang="de-DE" dirty="0">
                <a:ea typeface="ＭＳ Ｐゴシック" pitchFamily="34" charset="-128"/>
              </a:rPr>
              <a:t>Epipolarlinien sind parallel aber noch nicht zwingend horizontal angeordnet</a:t>
            </a:r>
          </a:p>
          <a:p>
            <a:endParaRPr lang="de-DE" dirty="0">
              <a:ea typeface="ＭＳ Ｐゴシック" pitchFamily="34" charset="-128"/>
            </a:endParaRPr>
          </a:p>
          <a:p>
            <a:r>
              <a:rPr lang="de-DE" dirty="0">
                <a:ea typeface="ＭＳ Ｐゴシック" pitchFamily="34" charset="-128"/>
              </a:rPr>
              <a:t>Im folgenden sollen die Epipole rotiert werden, sodass ihre Richtungen i = [1 0 0] betragen</a:t>
            </a:r>
          </a:p>
          <a:p>
            <a:endParaRPr lang="de-DE" dirty="0">
              <a:ea typeface="ＭＳ Ｐゴシック" pitchFamily="34" charset="-128"/>
            </a:endParaRPr>
          </a:p>
          <a:p>
            <a:r>
              <a:rPr lang="de-DE" dirty="0">
                <a:ea typeface="ＭＳ Ｐゴシック" pitchFamily="34" charset="-128"/>
              </a:rPr>
              <a:t>w und w‘ sind bereits bekannt. Mit Hilfe des bekannten F können va und vb ersetzt werden</a:t>
            </a:r>
          </a:p>
          <a:p>
            <a:endParaRPr lang="de-DE" dirty="0">
              <a:ea typeface="ＭＳ Ｐゴシック" pitchFamily="34" charset="-128"/>
            </a:endParaRPr>
          </a:p>
          <a:p>
            <a:pPr marL="228600" indent="-228600">
              <a:buAutoNum type="arabicPeriod"/>
            </a:pPr>
            <a:r>
              <a:rPr lang="de-DE" dirty="0">
                <a:ea typeface="ＭＳ Ｐゴシック" pitchFamily="34" charset="-128"/>
              </a:rPr>
              <a:t>F Stellt sich folgendermaßen zusammen</a:t>
            </a:r>
          </a:p>
          <a:p>
            <a:pPr marL="228600" indent="-228600">
              <a:buAutoNum type="arabicPeriod"/>
            </a:pPr>
            <a:r>
              <a:rPr lang="de-DE" dirty="0">
                <a:ea typeface="ＭＳ Ｐゴシック" pitchFamily="34" charset="-128"/>
              </a:rPr>
              <a:t>Daraus lassen sich va vb und vc ableiten gleiches gilt auch für Hp‘</a:t>
            </a:r>
          </a:p>
          <a:p>
            <a:pPr marL="0" indent="0">
              <a:buNone/>
            </a:pPr>
            <a:r>
              <a:rPr lang="de-DE" dirty="0">
                <a:ea typeface="ＭＳ Ｐゴシック" pitchFamily="34" charset="-128"/>
              </a:rPr>
              <a:t>	va vb vc aus letzter Zeile von F va‘ vb‘ und vc‘ aus letzter Spalte von F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482150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Hs sind Schwerungsmatrizen welche durch minimierung versuchen die durch die vorherigen Transformationen Hp und Hr entstandenen projektiven Verzerrungen in den Bildern bestmöglich auszugleichen</a:t>
            </a:r>
          </a:p>
          <a:p>
            <a:endParaRPr lang="de-DE" dirty="0">
              <a:ea typeface="ＭＳ Ｐゴシック" pitchFamily="34" charset="-128"/>
            </a:endParaRPr>
          </a:p>
          <a:p>
            <a:r>
              <a:rPr lang="de-DE" dirty="0">
                <a:ea typeface="ＭＳ Ｐゴシック" pitchFamily="34" charset="-128"/>
              </a:rPr>
              <a:t>Unter horzontaler verzerrung versteht man die Verschiebung der gegenüberleigenden Bildkanten zueinander</a:t>
            </a:r>
          </a:p>
          <a:p>
            <a:r>
              <a:rPr lang="de-DE" dirty="0">
                <a:ea typeface="ＭＳ Ｐゴシック" pitchFamily="34" charset="-128"/>
              </a:rPr>
              <a:t>	Verbidnungslinien der Kantenmittelpunkte sollten orthogonal aufeinander stehen, das minimiert die Verzerrung der Bilder</a:t>
            </a:r>
          </a:p>
          <a:p>
            <a:r>
              <a:rPr lang="de-DE" dirty="0">
                <a:ea typeface="ＭＳ Ｐゴシック" pitchFamily="34" charset="-128"/>
              </a:rPr>
              <a:t>	Durch die Rektifizierung ist dies nicht mehr der Fall, muss wieder korrigiert werden</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1. Um ua und ub und ua‘ und ub‘ zu bestimmen, werden zunächst Punkte an den gegenüberliegenden Kanten der Bilder definiert.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8952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 enthält die Informationen der extrinsischen Kameraparameter, also wie die Kameraszueinander rotiert und Verschoben sind und der intrinsischen Kameraparameter, darunter fallen die Brennweite, die Verschiebung des Koordinatenursprungs und die skalierung von mm in pixeleinheiten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K Bezeichnet die intrinsischen Kameraparameter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Jeder Punkt beinhaltet nach der Sortierung die Information in welcher Reihe j und in welcher Spalte i er sich bendet. Jeder Punkt ist somit eindeutig durch die zwei Indizes i und j identiziert.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Aus den zuvor detektierten Eckpunkten des Schachbretts wird ein Startpunkt ermittelt.</a:t>
            </a:r>
          </a:p>
          <a:p>
            <a:r>
              <a:rPr lang="de-DE" sz="1200" b="0" i="0" u="none" strike="noStrike" kern="1200" baseline="0" dirty="0">
                <a:solidFill>
                  <a:schemeClr val="tx1"/>
                </a:solidFill>
                <a:latin typeface="Arial" charset="0"/>
                <a:ea typeface="ＭＳ Ｐゴシック" pitchFamily="-112" charset="-128"/>
                <a:cs typeface="+mn-cs"/>
              </a:rPr>
              <a:t>	Der Startpunkt wird so bestimmt, dass es immer die linke unterste Ecke des Schachbretts ist.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der Startpunkt bestimmt, bekommt dieser die Indizes i = 1 und j = 1. i steht für die jeweilige Reihen in welcher sich ein Punkt befindet und j steht für die jeweilige Spalte.</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der Startpunkt bestimmt, wird der erste Punkt entlang der unteren Schachbrettkante in j-Richtung und der erste Punkt entlang der linken Randkante in i- Richtung gesucht.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Anhand dieser Punkte lassen sich vom Startpunkt aus Richtungsvektoren denieren.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Entlang des Richtungsvektors wird ein Suchbereich deniert.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ein neuer Punkt gefunden, so wird der Richtungsvektor anhand des neuen und des vorherigen Punktes neu ausgerichtet. Der dynamische Suchbereich ermoglicht es, dass selbst bei stark verzerrten Schachbrettern, Punkte der einzelnen Reihen und Spalten geordnet werden konnen, trotz dass diese nicht mehr auf einer Gerade liegen.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810310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054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Algorithmus nimmt eine Liste aus Eckpuntken entgegen</a:t>
            </a:r>
          </a:p>
          <a:p>
            <a:endParaRPr lang="de-DE" dirty="0">
              <a:ea typeface="ＭＳ Ｐゴシック" pitchFamily="34" charset="-128"/>
            </a:endParaRPr>
          </a:p>
          <a:p>
            <a:r>
              <a:rPr lang="de-DE" dirty="0">
                <a:ea typeface="ＭＳ Ｐゴシック" pitchFamily="34" charset="-128"/>
              </a:rPr>
              <a:t>Es wird eine grobe Vorsortierung vorgenommen </a:t>
            </a:r>
            <a:r>
              <a:rPr lang="de-DE" dirty="0">
                <a:ea typeface="ＭＳ Ｐゴシック" pitchFamily="34" charset="-128"/>
                <a:sym typeface="Wingdings" panose="05000000000000000000" pitchFamily="2" charset="2"/>
              </a:rPr>
              <a:t> um das Schachbrett herum wird ein Rahmen definiert und dieser Rahmen wird in Spalten unterteilt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Nach der Vorsortierung wird der Startpunkt gesucht</a:t>
            </a:r>
          </a:p>
          <a:p>
            <a:endParaRPr lang="de-DE" dirty="0">
              <a:ea typeface="ＭＳ Ｐゴシック" pitchFamily="34" charset="-128"/>
              <a:sym typeface="Wingdings" panose="05000000000000000000" pitchFamily="2" charset="2"/>
            </a:endParaRPr>
          </a:p>
          <a:p>
            <a:pPr marL="228600" indent="-228600">
              <a:buAutoNum type="arabicPeriod"/>
            </a:pPr>
            <a:r>
              <a:rPr lang="de-DE" dirty="0">
                <a:ea typeface="ＭＳ Ｐゴシック" pitchFamily="34" charset="-128"/>
                <a:sym typeface="Wingdings" panose="05000000000000000000" pitchFamily="2" charset="2"/>
              </a:rPr>
              <a:t>Alle Zellen der ersten beiden Reihen werden nach den niedrigesten Punkten in j und i durchsucht</a:t>
            </a:r>
          </a:p>
          <a:p>
            <a:r>
              <a:rPr lang="de-DE" sz="1200" b="0" i="0" u="none" strike="noStrike" kern="1200" baseline="0" dirty="0">
                <a:solidFill>
                  <a:schemeClr val="tx1"/>
                </a:solidFill>
                <a:latin typeface="Arial" charset="0"/>
                <a:ea typeface="ＭＳ Ｐゴシック" pitchFamily="-112" charset="-128"/>
                <a:cs typeface="+mn-cs"/>
              </a:rPr>
              <a:t>	Innerhalb der horizontalen Zellen wird zunachst nach dem Punkt mit der kleinsten y-Koordinate gesucht und als erster moglicher Startpunkt in V ecI gespeichert. Danach wird uberpruft, ob es einen Punkt gibt, dessen x-Koordinate 	kleiner ist als die des momentan gesetzten V ecI. Ist dies der Fall so wird weitergehend uberpruft, ob dessen y-Koordinate kleiner gleich der von V ecI plus einem Puerwert ist.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VecJ und VecI können den selben Punkt repräsentieren oder eben nicht (Beispiel Tonnenverzeichnung</a:t>
            </a: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gleicher Punkt</a:t>
            </a:r>
            <a:r>
              <a:rPr lang="de-DE" sz="1200" b="0" i="0" u="none" strike="noStrike" kern="1200" baseline="0" dirty="0">
                <a:solidFill>
                  <a:schemeClr val="tx1"/>
                </a:solidFill>
                <a:latin typeface="Arial" charset="0"/>
                <a:ea typeface="ＭＳ Ｐゴシック" pitchFamily="-112" charset="-128"/>
                <a:cs typeface="+mn-cs"/>
              </a:rPr>
              <a:t>)</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2. Nachdem der Startpunkt gefunden ist, werden die nächsten beiden Punkte entlang der Kante gesucht </a:t>
            </a: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ist ein etwas aufwändiger Prozess</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Es werden Suchbereiche in beide Richtungen definiert</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Es wird mit NextI angefangen</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Ist NextJ gewählt kann NextI diesen Punkte nicht mehr annehmen (CheckList)</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Beipsiel NextI: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Innerhalb des Bereichs wird der Punkt mit der zu StartP oint nachst hoheren y-Koordinate ermittelt.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Dieser Punkt wird als vorlauges NextI festgelegt.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Danach wird gepruft, ob das neu bestimmte NextI bereits das letztendliche NextI ist. Dazu werden im gelben Bereich alle Punkte nochmals durchgegangen um zu testen, ob es einen Punkt gibt, welcher einen kleineren x-Koordinatenabstand vom Startpunkt besitzt als NextI.</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Gleichzeitig wird gepruft, ob der y-Koordinatenabstand vom Startpunkt aus zum neu gefundenen Punkt kleiner ist als der y-Koordinatenabstand vom Startpunkt zu NextI.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Ist dies der Fall, so wird der Punkt auf den beides zutrit als neues NextI bestimmt(Nächste Grafik zeigen)</a:t>
            </a:r>
            <a:endParaRPr lang="de-DE" sz="14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	</a:t>
            </a:r>
          </a:p>
          <a:p>
            <a:endParaRPr lang="de-DE" sz="1200" b="0" i="0" u="none" strike="noStrike" kern="1200" baseline="0" dirty="0">
              <a:solidFill>
                <a:schemeClr val="tx1"/>
              </a:solidFill>
              <a:latin typeface="Arial" charset="0"/>
              <a:ea typeface="ＭＳ Ｐゴシック" pitchFamily="34" charset="-128"/>
              <a:cs typeface="+mn-cs"/>
            </a:endParaRPr>
          </a:p>
          <a:p>
            <a:endParaRPr lang="de-DE" sz="1200" b="0" i="0" u="none" strike="noStrike" kern="1200" baseline="0" dirty="0">
              <a:solidFill>
                <a:schemeClr val="tx1"/>
              </a:solidFill>
              <a:latin typeface="Arial" charset="0"/>
              <a:ea typeface="ＭＳ Ｐゴシック" pitchFamily="34"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4314101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SaftyList erklären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en-US" sz="1200" b="0" i="0" kern="1200" dirty="0">
                <a:solidFill>
                  <a:schemeClr val="tx1"/>
                </a:solidFill>
                <a:effectLst/>
                <a:latin typeface="Arial" charset="0"/>
                <a:ea typeface="ＭＳ Ｐゴシック" pitchFamily="-112" charset="-128"/>
                <a:cs typeface="+mn-cs"/>
              </a:rPr>
              <a:t>This may not be "Computer Vision" but RANSAC can be used to calculate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between two images by using two sets of SIFT points. </a:t>
            </a:r>
          </a:p>
          <a:p>
            <a:r>
              <a:rPr lang="en-US" sz="1200" b="0" i="0" kern="1200" dirty="0">
                <a:solidFill>
                  <a:schemeClr val="tx1"/>
                </a:solidFill>
                <a:effectLst/>
                <a:latin typeface="Arial" charset="0"/>
                <a:ea typeface="ＭＳ Ｐゴシック" pitchFamily="-112" charset="-128"/>
                <a:cs typeface="+mn-cs"/>
              </a:rPr>
              <a:t>	 This means that if you have a reference image and are presented with a second image, you can test if a the reference image is contained within the second image AND you can calculate the transformation.</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Actually what it is doing is finding the transformation of the various points comparing the two frames. The points are chosen either randomly or based on some defined feature set, and are matched in the second frame. If their is correct match for the point, the points are joined to form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matrix. The points which are not matched act as outliers.</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Take the example of trying to compute a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(mapping) between two images. Several hundred key points are extracted from each image and the goal is to match them and compute the transformation which </a:t>
            </a:r>
            <a:r>
              <a:rPr lang="en-US" sz="1200" b="0" i="0" kern="1200" dirty="0" err="1">
                <a:solidFill>
                  <a:schemeClr val="tx1"/>
                </a:solidFill>
                <a:effectLst/>
                <a:latin typeface="Arial" charset="0"/>
                <a:ea typeface="ＭＳ Ｐゴシック" pitchFamily="-112" charset="-128"/>
                <a:cs typeface="+mn-cs"/>
              </a:rPr>
              <a:t>minimises</a:t>
            </a:r>
            <a:r>
              <a:rPr lang="en-US" sz="1200" b="0" i="0" kern="1200" dirty="0">
                <a:solidFill>
                  <a:schemeClr val="tx1"/>
                </a:solidFill>
                <a:effectLst/>
                <a:latin typeface="Arial" charset="0"/>
                <a:ea typeface="ＭＳ Ｐゴシック" pitchFamily="-112" charset="-128"/>
                <a:cs typeface="+mn-cs"/>
              </a:rPr>
              <a:t> the re-projection error after projecting points from one image into the other according to the transformation. However, in matching points in one image to another, there may be outliers (incorrect matches) which will corrupt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estimation.</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This is where RANSAC comes in. </a:t>
            </a:r>
            <a:r>
              <a:rPr lang="en-US" sz="1200" b="0" i="1" kern="1200" dirty="0">
                <a:solidFill>
                  <a:schemeClr val="tx1"/>
                </a:solidFill>
                <a:effectLst/>
                <a:latin typeface="Arial" charset="0"/>
                <a:ea typeface="ＭＳ Ｐゴシック" pitchFamily="-112" charset="-128"/>
                <a:cs typeface="+mn-cs"/>
              </a:rPr>
              <a:t>Choose a subset of the points</a:t>
            </a:r>
            <a:r>
              <a:rPr lang="en-US" sz="1200" b="0" i="0" kern="1200" dirty="0">
                <a:solidFill>
                  <a:schemeClr val="tx1"/>
                </a:solidFill>
                <a:effectLst/>
                <a:latin typeface="Arial" charset="0"/>
                <a:ea typeface="ＭＳ Ｐゴシック" pitchFamily="-112" charset="-128"/>
                <a:cs typeface="+mn-cs"/>
              </a:rPr>
              <a:t> from one image, match these to the other image and compute the transformation which </a:t>
            </a:r>
            <a:r>
              <a:rPr lang="en-US" sz="1200" b="0" i="0" kern="1200" dirty="0" err="1">
                <a:solidFill>
                  <a:schemeClr val="tx1"/>
                </a:solidFill>
                <a:effectLst/>
                <a:latin typeface="Arial" charset="0"/>
                <a:ea typeface="ＭＳ Ｐゴシック" pitchFamily="-112" charset="-128"/>
                <a:cs typeface="+mn-cs"/>
              </a:rPr>
              <a:t>minimises</a:t>
            </a:r>
            <a:r>
              <a:rPr lang="en-US" sz="1200" b="0" i="0" kern="1200" dirty="0">
                <a:solidFill>
                  <a:schemeClr val="tx1"/>
                </a:solidFill>
                <a:effectLst/>
                <a:latin typeface="Arial" charset="0"/>
                <a:ea typeface="ＭＳ Ｐゴシック" pitchFamily="-112" charset="-128"/>
                <a:cs typeface="+mn-cs"/>
              </a:rPr>
              <a:t> the re-projection error. </a:t>
            </a:r>
            <a:r>
              <a:rPr lang="en-US" sz="1200" b="0" i="1" kern="1200" dirty="0">
                <a:solidFill>
                  <a:schemeClr val="tx1"/>
                </a:solidFill>
                <a:effectLst/>
                <a:latin typeface="Arial" charset="0"/>
                <a:ea typeface="ＭＳ Ｐゴシック" pitchFamily="-112" charset="-128"/>
                <a:cs typeface="+mn-cs"/>
              </a:rPr>
              <a:t>Choose another subset</a:t>
            </a:r>
            <a:r>
              <a:rPr lang="en-US" sz="1200" b="0" i="0" kern="1200" dirty="0">
                <a:solidFill>
                  <a:schemeClr val="tx1"/>
                </a:solidFill>
                <a:effectLst/>
                <a:latin typeface="Arial" charset="0"/>
                <a:ea typeface="ＭＳ Ｐゴシック" pitchFamily="-112" charset="-128"/>
                <a:cs typeface="+mn-cs"/>
              </a:rPr>
              <a:t> of the points, match them and compute another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Rinse and repeat a couple of times using a different subset of key points each time. Then select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which has the minimum re-projection error.</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63620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SURF ist die Kurzform fur Speeded Up Robust Features und ist ein rotations- und skaleninvarianter Punkte Detektor und Deskriptor. Es werden Punkte an markanten Stellen in beiden Bildern detektiert, wie beispielsweise Eckpunkte oder Kanten. Die Umgebung eines jeden gefundenen Punktes wird durch einen Merkmalsvektor, dem Deskriptor, beschrieben. Die Deskriptoren beider Bilder werden abgeglichen und gleiche Punkte werden als korrespondierende Punkte gekennzeichnet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46667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Für die Szenenrekonstruktion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beinhaltete insgesamt 3 Teile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Bildanalyse ist in zwei Teilschritte unterteilt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1. Die Bestimmung der Abbildungsvorschriften sprich die Fundamentalmatrix und die essentielle Matrix und die Bestimmung der extrinsischen Kameraparameter</a:t>
            </a:r>
          </a:p>
          <a:p>
            <a:r>
              <a:rPr lang="de-DE" sz="1200" kern="1200" dirty="0">
                <a:solidFill>
                  <a:schemeClr val="tx1"/>
                </a:solidFill>
                <a:effectLst/>
                <a:latin typeface="Arial" charset="0"/>
                <a:ea typeface="ＭＳ Ｐゴシック" pitchFamily="-112" charset="-128"/>
                <a:cs typeface="+mn-cs"/>
              </a:rPr>
              <a:t>	2. Die Rekonstruktion der 3D-Szene durch eine Triangulierung der korrespondierenden Bildpunkte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Augmented reality can merge die computer generated objects into the real image or video sequences</a:t>
            </a:r>
          </a:p>
          <a:p>
            <a:endParaRPr lang="de-DE" dirty="0">
              <a:ea typeface="ＭＳ Ｐゴシック" pitchFamily="34" charset="-128"/>
            </a:endParaRPr>
          </a:p>
          <a:p>
            <a:r>
              <a:rPr lang="de-DE" dirty="0">
                <a:ea typeface="ＭＳ Ｐゴシック" pitchFamily="34" charset="-128"/>
              </a:rPr>
              <a:t>Cameraparameters recovery is a basic problem in the area of computer vision od the other hand rendering is the mahor concern of computer graphics.</a:t>
            </a:r>
          </a:p>
          <a:p>
            <a:r>
              <a:rPr lang="de-DE" dirty="0">
                <a:ea typeface="ＭＳ Ｐゴシック" pitchFamily="34" charset="-128"/>
              </a:rPr>
              <a:t>	usualyy in these two areas different image formation pipelines are used</a:t>
            </a:r>
          </a:p>
          <a:p>
            <a:r>
              <a:rPr lang="de-DE" dirty="0">
                <a:ea typeface="ＭＳ Ｐゴシック" pitchFamily="34" charset="-128"/>
              </a:rPr>
              <a:t>	There is a way for side by side comparisonbetween the pipelines</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1. Usually four coordinatesystems are involved in the image formation process of a pinhole camera</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063023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9697001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335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indent="0">
              <a:buFont typeface="Arial" panose="020B0604020202020204" pitchFamily="34" charset="0"/>
              <a:buNone/>
            </a:pPr>
            <a:r>
              <a:rPr lang="de-DE" dirty="0">
                <a:ea typeface="ＭＳ Ｐゴシック" pitchFamily="34" charset="-128"/>
              </a:rPr>
              <a:t>Zunächst muss die Abbildungsvorschrift F bestimmt werden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F ist eine 3x3 Matrix mit 9 unbekannten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Die Fundamentalmatrix wird über den 8-Punkte algorithmus bestimmt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Wir benötigen also mindestens 8 korrespondierende Punktepaare aus denen ein Gleichungssystem aufgestellt und gelöst wird</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Durch symmetrien in den Bildpunkten fällt eine unbekannte weg weshalb acht Punkte prinzipiell ausreichen würden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9657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In realen Bilder kann es zu Bildfehlern kommen</a:t>
            </a:r>
          </a:p>
          <a:p>
            <a:r>
              <a:rPr lang="de-DE" sz="1200" kern="1200" dirty="0">
                <a:solidFill>
                  <a:schemeClr val="tx1"/>
                </a:solidFill>
                <a:effectLst/>
                <a:latin typeface="Arial" charset="0"/>
                <a:ea typeface="ＭＳ Ｐゴシック" pitchFamily="-112" charset="-128"/>
                <a:cs typeface="+mn-cs"/>
              </a:rPr>
              <a:t>	erschwert das Bestimmen der Fundamentalmatrix</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 erklären und sagen warum die Epipolare bedingung nicht erfüllt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Reduktion des Fehlers durch Normierung der Bildpunkte </a:t>
            </a:r>
          </a:p>
          <a:p>
            <a:r>
              <a:rPr lang="de-DE" sz="1200" kern="1200" dirty="0">
                <a:solidFill>
                  <a:schemeClr val="tx1"/>
                </a:solidFill>
                <a:effectLst/>
                <a:latin typeface="Arial" charset="0"/>
                <a:ea typeface="ＭＳ Ｐゴシック" pitchFamily="-112" charset="-128"/>
                <a:cs typeface="+mn-cs"/>
              </a:rPr>
              <a:t>	Wie funktioniert die Normierung (Bild erklären)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Die Normierung der Bilddaten führt dazu, dass sich die Bilddaten in einem kleineren Zahlenbereich befinden als zuvor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Für die daraus resultierende Fundamentalmatrix bedeutet das, dass sie gleichmäßger auf Bildfehler reagiert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Da die Fehler nur minimiert sind und die epipolare Bedinung immernoch nicht zu gänzer erfüllt werden kann, wird die Abweichung durch die normierung der Daten versucht minimal gehalten zu werden.</a:t>
            </a:r>
          </a:p>
          <a:p>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03.07.2018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03.07.2018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03.07.2018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03.07.2018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03.07.2018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03.07.2018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14.PNG"/><Relationship Id="rId7"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15.PNG"/><Relationship Id="rId9" Type="http://schemas.openxmlformats.org/officeDocument/2006/relationships/image" Target="../media/image64.emf"/></Relationships>
</file>

<file path=ppt/slides/_rels/slide2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3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36.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37.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10" Type="http://schemas.openxmlformats.org/officeDocument/2006/relationships/image" Target="../media/image93.emf"/><Relationship Id="rId4" Type="http://schemas.openxmlformats.org/officeDocument/2006/relationships/image" Target="../media/image87.emf"/><Relationship Id="rId9" Type="http://schemas.openxmlformats.org/officeDocument/2006/relationships/image" Target="../media/image92.emf"/></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image" Target="../media/image108.emf"/><Relationship Id="rId3" Type="http://schemas.openxmlformats.org/officeDocument/2006/relationships/image" Target="../media/image98.emf"/><Relationship Id="rId7" Type="http://schemas.openxmlformats.org/officeDocument/2006/relationships/image" Target="../media/image102.emf"/><Relationship Id="rId12" Type="http://schemas.openxmlformats.org/officeDocument/2006/relationships/image" Target="../media/image107.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emf"/><Relationship Id="rId11" Type="http://schemas.openxmlformats.org/officeDocument/2006/relationships/image" Target="../media/image106.emf"/><Relationship Id="rId5" Type="http://schemas.openxmlformats.org/officeDocument/2006/relationships/image" Target="../media/image100.emf"/><Relationship Id="rId10" Type="http://schemas.openxmlformats.org/officeDocument/2006/relationships/image" Target="../media/image105.emf"/><Relationship Id="rId4" Type="http://schemas.openxmlformats.org/officeDocument/2006/relationships/image" Target="../media/image99.emf"/><Relationship Id="rId9" Type="http://schemas.openxmlformats.org/officeDocument/2006/relationships/image" Target="../media/image104.emf"/></Relationships>
</file>

<file path=ppt/slides/_rels/slide4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9" Type="http://schemas.openxmlformats.org/officeDocument/2006/relationships/image" Target="../media/image116.emf"/></Relationships>
</file>

<file path=ppt/slides/_rels/slide43.xml.rels><?xml version="1.0" encoding="UTF-8" standalone="yes"?>
<Relationships xmlns="http://schemas.openxmlformats.org/package/2006/relationships"><Relationship Id="rId3" Type="http://schemas.openxmlformats.org/officeDocument/2006/relationships/image" Target="../media/image117.emf"/><Relationship Id="rId7" Type="http://schemas.openxmlformats.org/officeDocument/2006/relationships/image" Target="../media/image111.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slides/_rels/slide44.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125.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s>
</file>

<file path=ppt/slides/_rels/slide45.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46.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48.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52.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41.emf"/><Relationship Id="rId4" Type="http://schemas.openxmlformats.org/officeDocument/2006/relationships/image" Target="../media/image140.emf"/></Relationships>
</file>

<file path=ppt/slides/_rels/slide53.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image" Target="../media/image142.emf"/><Relationship Id="rId7" Type="http://schemas.openxmlformats.org/officeDocument/2006/relationships/image" Target="../media/image146.e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45.emf"/><Relationship Id="rId5" Type="http://schemas.openxmlformats.org/officeDocument/2006/relationships/image" Target="../media/image144.emf"/><Relationship Id="rId10" Type="http://schemas.openxmlformats.org/officeDocument/2006/relationships/image" Target="../media/image149.emf"/><Relationship Id="rId4" Type="http://schemas.openxmlformats.org/officeDocument/2006/relationships/image" Target="../media/image143.emf"/><Relationship Id="rId9" Type="http://schemas.openxmlformats.org/officeDocument/2006/relationships/image" Target="../media/image148.emf"/></Relationships>
</file>

<file path=ppt/slides/_rels/slide54.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emf"/><Relationship Id="rId7" Type="http://schemas.openxmlformats.org/officeDocument/2006/relationships/image" Target="../media/image154.emf"/><Relationship Id="rId12" Type="http://schemas.openxmlformats.org/officeDocument/2006/relationships/image" Target="../media/image159.em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53.emf"/><Relationship Id="rId11" Type="http://schemas.openxmlformats.org/officeDocument/2006/relationships/image" Target="../media/image158.emf"/><Relationship Id="rId5" Type="http://schemas.openxmlformats.org/officeDocument/2006/relationships/image" Target="../media/image152.emf"/><Relationship Id="rId10" Type="http://schemas.openxmlformats.org/officeDocument/2006/relationships/image" Target="../media/image157.emf"/><Relationship Id="rId4" Type="http://schemas.openxmlformats.org/officeDocument/2006/relationships/image" Target="../media/image151.emf"/><Relationship Id="rId9" Type="http://schemas.openxmlformats.org/officeDocument/2006/relationships/image" Target="../media/image156.emf"/></Relationships>
</file>

<file path=ppt/slides/_rels/slide55.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63.emf"/><Relationship Id="rId4" Type="http://schemas.openxmlformats.org/officeDocument/2006/relationships/image" Target="../media/image162.emf"/></Relationships>
</file>

<file path=ppt/slides/_rels/slide57.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65.emf"/><Relationship Id="rId4" Type="http://schemas.openxmlformats.org/officeDocument/2006/relationships/image" Target="../media/image163.emf"/></Relationships>
</file>

<file path=ppt/slides/_rels/slide58.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68.emf"/><Relationship Id="rId4" Type="http://schemas.openxmlformats.org/officeDocument/2006/relationships/image" Target="../media/image167.emf"/></Relationships>
</file>

<file path=ppt/slides/_rels/slide59.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2.emf"/><Relationship Id="rId5" Type="http://schemas.openxmlformats.org/officeDocument/2006/relationships/image" Target="../media/image171.emf"/><Relationship Id="rId4" Type="http://schemas.openxmlformats.org/officeDocument/2006/relationships/image" Target="../media/image170.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175.emf"/></Relationships>
</file>

<file path=ppt/slides/_rels/slide62.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emf"/></Relationships>
</file>

<file path=ppt/slides/_rels/slide63.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83.emf"/><Relationship Id="rId5" Type="http://schemas.openxmlformats.org/officeDocument/2006/relationships/image" Target="../media/image182.emf"/><Relationship Id="rId4" Type="http://schemas.openxmlformats.org/officeDocument/2006/relationships/image" Target="../media/image181.emf"/></Relationships>
</file>

<file path=ppt/slides/_rels/slide64.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85.emf"/></Relationships>
</file>

<file path=ppt/slides/_rels/slide65.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91.em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3.emf"/></Relationships>
</file>

<file path=ppt/slides/_rels/slide71.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5.emf"/></Relationships>
</file>

<file path=ppt/slides/_rels/slide72.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98.emf"/><Relationship Id="rId4" Type="http://schemas.openxmlformats.org/officeDocument/2006/relationships/image" Target="../media/image197.emf"/></Relationships>
</file>

<file path=ppt/slides/_rels/slide73.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251520" y="5537994"/>
            <a:ext cx="8712967"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Disputation der Masterthesis       WS/SS 17/18       Anja Kretschmer MIM         Mtr Nr: 254793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2.Erzwingen der Singularität</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0981D2E0-45A4-46E0-83AF-1EFBB1077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spTree>
    <p:extLst>
      <p:ext uri="{BB962C8B-B14F-4D97-AF65-F5344CB8AC3E}">
        <p14:creationId xmlns:p14="http://schemas.microsoft.com/office/powerpoint/2010/main" val="56020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852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3.Rekonstruierte Szene</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85E25D9-6C03-47B4-B18B-6269C630350B}"/>
              </a:ext>
            </a:extLst>
          </p:cNvPr>
          <p:cNvPicPr>
            <a:picLocks noChangeAspect="1"/>
          </p:cNvPicPr>
          <p:nvPr/>
        </p:nvPicPr>
        <p:blipFill>
          <a:blip r:embed="rId3"/>
          <a:stretch>
            <a:fillRect/>
          </a:stretch>
        </p:blipFill>
        <p:spPr>
          <a:xfrm>
            <a:off x="128223" y="1243264"/>
            <a:ext cx="4336273" cy="4097728"/>
          </a:xfrm>
          <a:prstGeom prst="rect">
            <a:avLst/>
          </a:prstGeom>
        </p:spPr>
      </p:pic>
      <p:pic>
        <p:nvPicPr>
          <p:cNvPr id="11" name="Picture 10">
            <a:extLst>
              <a:ext uri="{FF2B5EF4-FFF2-40B4-BE49-F238E27FC236}">
                <a16:creationId xmlns:a16="http://schemas.microsoft.com/office/drawing/2014/main" id="{D6D70D12-4881-4882-AC76-B528C2AF2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496" y="1768128"/>
            <a:ext cx="4572000" cy="3048001"/>
          </a:xfrm>
          <a:prstGeom prst="rect">
            <a:avLst/>
          </a:prstGeom>
        </p:spPr>
      </p:pic>
    </p:spTree>
    <p:extLst>
      <p:ext uri="{BB962C8B-B14F-4D97-AF65-F5344CB8AC3E}">
        <p14:creationId xmlns:p14="http://schemas.microsoft.com/office/powerpoint/2010/main" val="406261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2" name="Picture 11">
            <a:extLst>
              <a:ext uri="{FF2B5EF4-FFF2-40B4-BE49-F238E27FC236}">
                <a16:creationId xmlns:a16="http://schemas.microsoft.com/office/drawing/2014/main" id="{93B10558-6C45-43FD-BBAF-4ACE43E51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3921035"/>
            <a:ext cx="3496063" cy="1076642"/>
          </a:xfrm>
          <a:prstGeom prst="rect">
            <a:avLst/>
          </a:prstGeom>
          <a:ln/>
        </p:spPr>
        <p:style>
          <a:lnRef idx="2">
            <a:schemeClr val="accent3"/>
          </a:lnRef>
          <a:fillRef idx="1">
            <a:schemeClr val="lt1"/>
          </a:fillRef>
          <a:effectRef idx="0">
            <a:schemeClr val="accent3"/>
          </a:effectRef>
          <a:fontRef idx="minor">
            <a:schemeClr val="dk1"/>
          </a:fontRef>
        </p:style>
      </p:pic>
      <p:pic>
        <p:nvPicPr>
          <p:cNvPr id="13" name="Picture 12">
            <a:extLst>
              <a:ext uri="{FF2B5EF4-FFF2-40B4-BE49-F238E27FC236}">
                <a16:creationId xmlns:a16="http://schemas.microsoft.com/office/drawing/2014/main" id="{5D3BA78F-9604-4892-9E20-0F5BCEC5E737}"/>
              </a:ext>
            </a:extLst>
          </p:cNvPr>
          <p:cNvPicPr>
            <a:picLocks noChangeAspect="1"/>
          </p:cNvPicPr>
          <p:nvPr/>
        </p:nvPicPr>
        <p:blipFill>
          <a:blip r:embed="rId4"/>
          <a:stretch>
            <a:fillRect/>
          </a:stretch>
        </p:blipFill>
        <p:spPr>
          <a:xfrm>
            <a:off x="2059926" y="1194996"/>
            <a:ext cx="5024148" cy="2595800"/>
          </a:xfrm>
          <a:prstGeom prst="rect">
            <a:avLst/>
          </a:prstGeom>
        </p:spPr>
      </p:pic>
      <p:sp>
        <p:nvSpPr>
          <p:cNvPr id="14" name="TextBox 13">
            <a:extLst>
              <a:ext uri="{FF2B5EF4-FFF2-40B4-BE49-F238E27FC236}">
                <a16:creationId xmlns:a16="http://schemas.microsoft.com/office/drawing/2014/main" id="{C3093514-3998-4CED-9BA5-EF8528DE67C7}"/>
              </a:ext>
            </a:extLst>
          </p:cNvPr>
          <p:cNvSpPr txBox="1"/>
          <p:nvPr/>
        </p:nvSpPr>
        <p:spPr>
          <a:xfrm>
            <a:off x="377787" y="5261532"/>
            <a:ext cx="8388424" cy="392800"/>
          </a:xfrm>
          <a:prstGeom prst="rect">
            <a:avLst/>
          </a:prstGeom>
          <a:noFill/>
        </p:spPr>
        <p:txBody>
          <a:bodyPr wrap="square" rtlCol="0">
            <a:spAutoFit/>
          </a:bodyPr>
          <a:lstStyle/>
          <a:p>
            <a:r>
              <a:rPr lang="de-DE" sz="2400" u="none" dirty="0">
                <a:solidFill>
                  <a:schemeClr val="tx1"/>
                </a:solidFill>
                <a:latin typeface="Calibri" panose="020F0502020204030204" pitchFamily="34" charset="0"/>
                <a:cs typeface="Calibri" panose="020F0502020204030204" pitchFamily="34" charset="0"/>
                <a:sym typeface="Wingdings" panose="05000000000000000000" pitchFamily="2" charset="2"/>
              </a:rPr>
              <a:t> Die Rekonstruktion ist unabhängig von der Kameraauflösung</a:t>
            </a:r>
            <a:endParaRPr lang="de-DE" sz="2400" u="none" baseline="30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176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15</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16</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744" y="928688"/>
            <a:ext cx="3318805" cy="2069675"/>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740" y="2993767"/>
            <a:ext cx="3318805" cy="2069675"/>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6610" y="930519"/>
            <a:ext cx="3318805" cy="2066011"/>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6610" y="2986413"/>
            <a:ext cx="3318805" cy="2069674"/>
          </a:xfrm>
          <a:prstGeom prst="rect">
            <a:avLst/>
          </a:prstGeom>
        </p:spPr>
      </p:pic>
      <p:sp>
        <p:nvSpPr>
          <p:cNvPr id="16" name="TextBox 15">
            <a:extLst>
              <a:ext uri="{FF2B5EF4-FFF2-40B4-BE49-F238E27FC236}">
                <a16:creationId xmlns:a16="http://schemas.microsoft.com/office/drawing/2014/main" id="{7F647B35-EF13-4B5D-A724-F3EB46688950}"/>
              </a:ext>
            </a:extLst>
          </p:cNvPr>
          <p:cNvSpPr txBox="1"/>
          <p:nvPr/>
        </p:nvSpPr>
        <p:spPr>
          <a:xfrm>
            <a:off x="547514" y="5066205"/>
            <a:ext cx="413909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proportional geänderter Auflösung. Der horizontale versatz stimmt</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5066204"/>
            <a:ext cx="4392488"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nicht proportional geänderter Auflösung. Der horizontale versatz stimmt nicht</a:t>
            </a:r>
          </a:p>
        </p:txBody>
      </p:sp>
    </p:spTree>
    <p:extLst>
      <p:ext uri="{BB962C8B-B14F-4D97-AF65-F5344CB8AC3E}">
        <p14:creationId xmlns:p14="http://schemas.microsoft.com/office/powerpoint/2010/main" val="314202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554884" y="57370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Punktesortierung in Schachbrettbildern</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9" name="TextBox 8">
            <a:extLst>
              <a:ext uri="{FF2B5EF4-FFF2-40B4-BE49-F238E27FC236}">
                <a16:creationId xmlns:a16="http://schemas.microsoft.com/office/drawing/2014/main" id="{B40BE2CC-9A05-4772-B5B8-F556A17547D7}"/>
              </a:ext>
            </a:extLst>
          </p:cNvPr>
          <p:cNvSpPr txBox="1"/>
          <p:nvPr/>
        </p:nvSpPr>
        <p:spPr>
          <a:xfrm>
            <a:off x="1043608" y="5532405"/>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5532405"/>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pic>
        <p:nvPicPr>
          <p:cNvPr id="13" name="Picture 12">
            <a:extLst>
              <a:ext uri="{FF2B5EF4-FFF2-40B4-BE49-F238E27FC236}">
                <a16:creationId xmlns:a16="http://schemas.microsoft.com/office/drawing/2014/main" id="{F27741B2-A7E8-488D-83F5-B4BD0139966B}"/>
              </a:ext>
            </a:extLst>
          </p:cNvPr>
          <p:cNvPicPr>
            <a:picLocks noChangeAspect="1"/>
          </p:cNvPicPr>
          <p:nvPr/>
        </p:nvPicPr>
        <p:blipFill>
          <a:blip r:embed="rId3"/>
          <a:stretch>
            <a:fillRect/>
          </a:stretch>
        </p:blipFill>
        <p:spPr>
          <a:xfrm>
            <a:off x="782290" y="3373643"/>
            <a:ext cx="3539886" cy="2119172"/>
          </a:xfrm>
          <a:prstGeom prst="rect">
            <a:avLst/>
          </a:prstGeom>
        </p:spPr>
      </p:pic>
      <p:pic>
        <p:nvPicPr>
          <p:cNvPr id="14" name="Picture 13">
            <a:extLst>
              <a:ext uri="{FF2B5EF4-FFF2-40B4-BE49-F238E27FC236}">
                <a16:creationId xmlns:a16="http://schemas.microsoft.com/office/drawing/2014/main" id="{F89E9584-A65C-4008-AC8B-71EF78DF71BA}"/>
              </a:ext>
            </a:extLst>
          </p:cNvPr>
          <p:cNvPicPr>
            <a:picLocks noChangeAspect="1"/>
          </p:cNvPicPr>
          <p:nvPr/>
        </p:nvPicPr>
        <p:blipFill>
          <a:blip r:embed="rId4"/>
          <a:stretch>
            <a:fillRect/>
          </a:stretch>
        </p:blipFill>
        <p:spPr>
          <a:xfrm>
            <a:off x="4167902" y="3199780"/>
            <a:ext cx="3674971" cy="2293035"/>
          </a:xfrm>
          <a:prstGeom prst="rect">
            <a:avLst/>
          </a:prstGeom>
        </p:spPr>
      </p:pic>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5"/>
          <a:stretch>
            <a:fillRect/>
          </a:stretch>
        </p:blipFill>
        <p:spPr>
          <a:xfrm>
            <a:off x="793021" y="1044369"/>
            <a:ext cx="7049852" cy="2329274"/>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Koordinatentransformation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83782C40-36A5-43D6-BDAD-C58FD807E835}"/>
              </a:ext>
            </a:extLst>
          </p:cNvPr>
          <p:cNvPicPr>
            <a:picLocks noChangeAspect="1"/>
          </p:cNvPicPr>
          <p:nvPr/>
        </p:nvPicPr>
        <p:blipFill>
          <a:blip r:embed="rId3"/>
          <a:stretch>
            <a:fillRect/>
          </a:stretch>
        </p:blipFill>
        <p:spPr>
          <a:xfrm>
            <a:off x="471488" y="1132545"/>
            <a:ext cx="3363750" cy="1366400"/>
          </a:xfrm>
          <a:prstGeom prst="rect">
            <a:avLst/>
          </a:prstGeom>
        </p:spPr>
      </p:pic>
      <p:pic>
        <p:nvPicPr>
          <p:cNvPr id="7" name="Picture 6">
            <a:extLst>
              <a:ext uri="{FF2B5EF4-FFF2-40B4-BE49-F238E27FC236}">
                <a16:creationId xmlns:a16="http://schemas.microsoft.com/office/drawing/2014/main" id="{FE7E5141-00F9-4576-8051-EC79D1B5C74F}"/>
              </a:ext>
            </a:extLst>
          </p:cNvPr>
          <p:cNvPicPr>
            <a:picLocks noChangeAspect="1"/>
          </p:cNvPicPr>
          <p:nvPr/>
        </p:nvPicPr>
        <p:blipFill>
          <a:blip r:embed="rId4"/>
          <a:stretch>
            <a:fillRect/>
          </a:stretch>
        </p:blipFill>
        <p:spPr>
          <a:xfrm>
            <a:off x="380650" y="2676409"/>
            <a:ext cx="4350450" cy="1008000"/>
          </a:xfrm>
          <a:prstGeom prst="rect">
            <a:avLst/>
          </a:prstGeom>
        </p:spPr>
      </p:pic>
      <p:pic>
        <p:nvPicPr>
          <p:cNvPr id="11" name="Picture 10">
            <a:extLst>
              <a:ext uri="{FF2B5EF4-FFF2-40B4-BE49-F238E27FC236}">
                <a16:creationId xmlns:a16="http://schemas.microsoft.com/office/drawing/2014/main" id="{FAA582D3-06DF-448E-8951-708DAFB9B012}"/>
              </a:ext>
            </a:extLst>
          </p:cNvPr>
          <p:cNvPicPr>
            <a:picLocks noChangeAspect="1"/>
          </p:cNvPicPr>
          <p:nvPr/>
        </p:nvPicPr>
        <p:blipFill>
          <a:blip r:embed="rId5"/>
          <a:stretch>
            <a:fillRect/>
          </a:stretch>
        </p:blipFill>
        <p:spPr>
          <a:xfrm>
            <a:off x="380650" y="3953674"/>
            <a:ext cx="4888650" cy="761600"/>
          </a:xfrm>
          <a:prstGeom prst="rect">
            <a:avLst/>
          </a:prstGeom>
        </p:spPr>
      </p:pic>
      <p:pic>
        <p:nvPicPr>
          <p:cNvPr id="12" name="Picture 11">
            <a:extLst>
              <a:ext uri="{FF2B5EF4-FFF2-40B4-BE49-F238E27FC236}">
                <a16:creationId xmlns:a16="http://schemas.microsoft.com/office/drawing/2014/main" id="{44602B90-C5BD-4E7E-8B74-EA7D8CA12308}"/>
              </a:ext>
            </a:extLst>
          </p:cNvPr>
          <p:cNvPicPr>
            <a:picLocks noChangeAspect="1"/>
          </p:cNvPicPr>
          <p:nvPr/>
        </p:nvPicPr>
        <p:blipFill>
          <a:blip r:embed="rId6"/>
          <a:stretch>
            <a:fillRect/>
          </a:stretch>
        </p:blipFill>
        <p:spPr>
          <a:xfrm>
            <a:off x="380650" y="4842210"/>
            <a:ext cx="3767400" cy="985600"/>
          </a:xfrm>
          <a:prstGeom prst="rect">
            <a:avLst/>
          </a:prstGeom>
        </p:spPr>
      </p:pic>
      <p:pic>
        <p:nvPicPr>
          <p:cNvPr id="13" name="Picture 12">
            <a:extLst>
              <a:ext uri="{FF2B5EF4-FFF2-40B4-BE49-F238E27FC236}">
                <a16:creationId xmlns:a16="http://schemas.microsoft.com/office/drawing/2014/main" id="{BC8FBB51-53BC-4E93-991E-5CAC5900539D}"/>
              </a:ext>
            </a:extLst>
          </p:cNvPr>
          <p:cNvPicPr>
            <a:picLocks noChangeAspect="1"/>
          </p:cNvPicPr>
          <p:nvPr/>
        </p:nvPicPr>
        <p:blipFill>
          <a:blip r:embed="rId7"/>
          <a:stretch>
            <a:fillRect/>
          </a:stretch>
        </p:blipFill>
        <p:spPr>
          <a:xfrm>
            <a:off x="5758400" y="1200831"/>
            <a:ext cx="3004950" cy="1635200"/>
          </a:xfrm>
          <a:prstGeom prst="rect">
            <a:avLst/>
          </a:prstGeom>
        </p:spPr>
      </p:pic>
    </p:spTree>
    <p:extLst>
      <p:ext uri="{BB962C8B-B14F-4D97-AF65-F5344CB8AC3E}">
        <p14:creationId xmlns:p14="http://schemas.microsoft.com/office/powerpoint/2010/main" val="411899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39C1F7A-B693-4420-8518-45F41C54C47A}"/>
              </a:ext>
            </a:extLst>
          </p:cNvPr>
          <p:cNvPicPr>
            <a:picLocks noChangeAspect="1"/>
          </p:cNvPicPr>
          <p:nvPr/>
        </p:nvPicPr>
        <p:blipFill>
          <a:blip r:embed="rId3"/>
          <a:stretch>
            <a:fillRect/>
          </a:stretch>
        </p:blipFill>
        <p:spPr>
          <a:xfrm>
            <a:off x="1001321" y="1077047"/>
            <a:ext cx="7141357" cy="4703905"/>
          </a:xfrm>
          <a:prstGeom prst="rect">
            <a:avLst/>
          </a:prstGeom>
        </p:spPr>
      </p:pic>
    </p:spTree>
    <p:extLst>
      <p:ext uri="{BB962C8B-B14F-4D97-AF65-F5344CB8AC3E}">
        <p14:creationId xmlns:p14="http://schemas.microsoft.com/office/powerpoint/2010/main" val="188634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98639AD6-F8C8-4216-B1C5-763AF1C1DF5E}"/>
              </a:ext>
            </a:extLst>
          </p:cNvPr>
          <p:cNvPicPr>
            <a:picLocks noChangeAspect="1"/>
          </p:cNvPicPr>
          <p:nvPr/>
        </p:nvPicPr>
        <p:blipFill>
          <a:blip r:embed="rId3"/>
          <a:stretch>
            <a:fillRect/>
          </a:stretch>
        </p:blipFill>
        <p:spPr>
          <a:xfrm>
            <a:off x="675450" y="1162625"/>
            <a:ext cx="7662819" cy="1479564"/>
          </a:xfrm>
          <a:prstGeom prst="rect">
            <a:avLst/>
          </a:prstGeom>
        </p:spPr>
      </p:pic>
      <p:pic>
        <p:nvPicPr>
          <p:cNvPr id="6" name="Picture 5">
            <a:extLst>
              <a:ext uri="{FF2B5EF4-FFF2-40B4-BE49-F238E27FC236}">
                <a16:creationId xmlns:a16="http://schemas.microsoft.com/office/drawing/2014/main" id="{071E5831-8800-4099-9A3B-8B7E8D0A472C}"/>
              </a:ext>
            </a:extLst>
          </p:cNvPr>
          <p:cNvPicPr>
            <a:picLocks noChangeAspect="1"/>
          </p:cNvPicPr>
          <p:nvPr/>
        </p:nvPicPr>
        <p:blipFill>
          <a:blip r:embed="rId4"/>
          <a:stretch>
            <a:fillRect/>
          </a:stretch>
        </p:blipFill>
        <p:spPr>
          <a:xfrm>
            <a:off x="1927984" y="2693288"/>
            <a:ext cx="5157750" cy="1366400"/>
          </a:xfrm>
          <a:prstGeom prst="rect">
            <a:avLst/>
          </a:prstGeom>
        </p:spPr>
      </p:pic>
      <p:pic>
        <p:nvPicPr>
          <p:cNvPr id="14" name="Picture 13">
            <a:extLst>
              <a:ext uri="{FF2B5EF4-FFF2-40B4-BE49-F238E27FC236}">
                <a16:creationId xmlns:a16="http://schemas.microsoft.com/office/drawing/2014/main" id="{2C927ECF-D69C-4C94-BCB9-1682C9494CA0}"/>
              </a:ext>
            </a:extLst>
          </p:cNvPr>
          <p:cNvPicPr>
            <a:picLocks noChangeAspect="1"/>
          </p:cNvPicPr>
          <p:nvPr/>
        </p:nvPicPr>
        <p:blipFill>
          <a:blip r:embed="rId5"/>
          <a:stretch>
            <a:fillRect/>
          </a:stretch>
        </p:blipFill>
        <p:spPr>
          <a:xfrm>
            <a:off x="2084959" y="4110787"/>
            <a:ext cx="4843800" cy="1265600"/>
          </a:xfrm>
          <a:prstGeom prst="rect">
            <a:avLst/>
          </a:prstGeom>
        </p:spPr>
      </p:pic>
      <p:pic>
        <p:nvPicPr>
          <p:cNvPr id="15" name="Picture 14">
            <a:extLst>
              <a:ext uri="{FF2B5EF4-FFF2-40B4-BE49-F238E27FC236}">
                <a16:creationId xmlns:a16="http://schemas.microsoft.com/office/drawing/2014/main" id="{93E7FB07-C8E2-4846-B804-8BA8810527F5}"/>
              </a:ext>
            </a:extLst>
          </p:cNvPr>
          <p:cNvPicPr>
            <a:picLocks noChangeAspect="1"/>
          </p:cNvPicPr>
          <p:nvPr/>
        </p:nvPicPr>
        <p:blipFill>
          <a:blip r:embed="rId6"/>
          <a:stretch>
            <a:fillRect/>
          </a:stretch>
        </p:blipFill>
        <p:spPr>
          <a:xfrm>
            <a:off x="3518025" y="5435664"/>
            <a:ext cx="2107950" cy="369600"/>
          </a:xfrm>
          <a:prstGeom prst="rect">
            <a:avLst/>
          </a:prstGeom>
        </p:spPr>
      </p:pic>
    </p:spTree>
    <p:extLst>
      <p:ext uri="{BB962C8B-B14F-4D97-AF65-F5344CB8AC3E}">
        <p14:creationId xmlns:p14="http://schemas.microsoft.com/office/powerpoint/2010/main" val="459564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B8108D6-BFE8-46D7-9A35-5F3F169BB01A}"/>
              </a:ext>
            </a:extLst>
          </p:cNvPr>
          <p:cNvPicPr>
            <a:picLocks noChangeAspect="1"/>
          </p:cNvPicPr>
          <p:nvPr/>
        </p:nvPicPr>
        <p:blipFill>
          <a:blip r:embed="rId3"/>
          <a:stretch>
            <a:fillRect/>
          </a:stretch>
        </p:blipFill>
        <p:spPr>
          <a:xfrm>
            <a:off x="755650" y="1065191"/>
            <a:ext cx="7626244" cy="4854579"/>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0B156F45-4C1C-4C70-A1A9-6126D5D5579F}"/>
              </a:ext>
            </a:extLst>
          </p:cNvPr>
          <p:cNvPicPr>
            <a:picLocks noChangeAspect="1"/>
          </p:cNvPicPr>
          <p:nvPr/>
        </p:nvPicPr>
        <p:blipFill>
          <a:blip r:embed="rId3"/>
          <a:stretch>
            <a:fillRect/>
          </a:stretch>
        </p:blipFill>
        <p:spPr>
          <a:xfrm>
            <a:off x="0" y="1236523"/>
            <a:ext cx="9144000" cy="4384954"/>
          </a:xfrm>
          <a:prstGeom prst="rect">
            <a:avLst/>
          </a:prstGeom>
        </p:spPr>
      </p:pic>
    </p:spTree>
    <p:extLst>
      <p:ext uri="{BB962C8B-B14F-4D97-AF65-F5344CB8AC3E}">
        <p14:creationId xmlns:p14="http://schemas.microsoft.com/office/powerpoint/2010/main" val="119371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1907704" y="5354114"/>
            <a:ext cx="2063100" cy="526400"/>
          </a:xfrm>
          <a:prstGeom prst="rect">
            <a:avLst/>
          </a:prstGeom>
        </p:spPr>
      </p:pic>
      <p:sp>
        <p:nvSpPr>
          <p:cNvPr id="4" name="TextBox 3">
            <a:extLst>
              <a:ext uri="{FF2B5EF4-FFF2-40B4-BE49-F238E27FC236}">
                <a16:creationId xmlns:a16="http://schemas.microsoft.com/office/drawing/2014/main" id="{92515794-0D7C-4988-921F-AEA7BBFE9407}"/>
              </a:ext>
            </a:extLst>
          </p:cNvPr>
          <p:cNvSpPr txBox="1"/>
          <p:nvPr/>
        </p:nvSpPr>
        <p:spPr>
          <a:xfrm>
            <a:off x="4482158" y="5464079"/>
            <a:ext cx="535724" cy="437043"/>
          </a:xfrm>
          <a:prstGeom prst="rect">
            <a:avLst/>
          </a:prstGeom>
          <a:noFill/>
        </p:spPr>
        <p:txBody>
          <a:bodyPr wrap="none" rtlCol="0">
            <a:spAutoFit/>
          </a:bodyPr>
          <a:lstStyle/>
          <a:p>
            <a:r>
              <a:rPr lang="de-DE" sz="2800" u="none" dirty="0">
                <a:solidFill>
                  <a:schemeClr val="tx1"/>
                </a:solidFill>
                <a:sym typeface="Wingdings" panose="05000000000000000000" pitchFamily="2" charset="2"/>
              </a:rPr>
              <a:t></a:t>
            </a:r>
            <a:endParaRPr lang="de-DE" sz="2800" u="none" dirty="0">
              <a:solidFill>
                <a:schemeClr val="tx1"/>
              </a:solidFill>
            </a:endParaRPr>
          </a:p>
        </p:txBody>
      </p:sp>
      <p:pic>
        <p:nvPicPr>
          <p:cNvPr id="7" name="Picture 6">
            <a:extLst>
              <a:ext uri="{FF2B5EF4-FFF2-40B4-BE49-F238E27FC236}">
                <a16:creationId xmlns:a16="http://schemas.microsoft.com/office/drawing/2014/main" id="{87A93862-24CB-4944-94E3-B04B903E7FF8}"/>
              </a:ext>
            </a:extLst>
          </p:cNvPr>
          <p:cNvPicPr>
            <a:picLocks noChangeAspect="1"/>
          </p:cNvPicPr>
          <p:nvPr/>
        </p:nvPicPr>
        <p:blipFill>
          <a:blip r:embed="rId7"/>
          <a:stretch>
            <a:fillRect/>
          </a:stretch>
        </p:blipFill>
        <p:spPr>
          <a:xfrm>
            <a:off x="5390474" y="5354114"/>
            <a:ext cx="1858374" cy="560758"/>
          </a:xfrm>
          <a:prstGeom prst="rect">
            <a:avLst/>
          </a:prstGeom>
        </p:spPr>
      </p:pic>
    </p:spTree>
    <p:extLst>
      <p:ext uri="{BB962C8B-B14F-4D97-AF65-F5344CB8AC3E}">
        <p14:creationId xmlns:p14="http://schemas.microsoft.com/office/powerpoint/2010/main" val="135556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19901" y="439386"/>
            <a:ext cx="7772400" cy="533400"/>
          </a:xfrm>
        </p:spPr>
        <p:txBody>
          <a:bodyPr/>
          <a:lstStyle/>
          <a:p>
            <a:pPr>
              <a:lnSpc>
                <a:spcPct val="100000"/>
              </a:lnSpc>
            </a:pPr>
            <a:r>
              <a:rPr lang="de-DE" dirty="0">
                <a:latin typeface="Calibri (Body)"/>
              </a:rPr>
              <a:t>Fundamental Matrix und Essentielle Matrix</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5098" y="1760554"/>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972" y="3097190"/>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937" y="4005064"/>
            <a:ext cx="3382126" cy="659228"/>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D5D7C90E-C226-449A-9442-B9836825BC44}"/>
              </a:ext>
            </a:extLst>
          </p:cNvPr>
          <p:cNvPicPr>
            <a:picLocks noChangeAspect="1"/>
          </p:cNvPicPr>
          <p:nvPr/>
        </p:nvPicPr>
        <p:blipFill>
          <a:blip r:embed="rId6"/>
          <a:stretch>
            <a:fillRect/>
          </a:stretch>
        </p:blipFill>
        <p:spPr>
          <a:xfrm>
            <a:off x="2485764" y="4705173"/>
            <a:ext cx="4133135" cy="630310"/>
          </a:xfrm>
          <a:prstGeom prst="rect">
            <a:avLst/>
          </a:prstGeom>
        </p:spPr>
      </p:pic>
      <p:sp>
        <p:nvSpPr>
          <p:cNvPr id="5" name="Arrow: Down 4">
            <a:extLst>
              <a:ext uri="{FF2B5EF4-FFF2-40B4-BE49-F238E27FC236}">
                <a16:creationId xmlns:a16="http://schemas.microsoft.com/office/drawing/2014/main" id="{9F7FC511-28A2-421E-9CDF-EDC1CD822F74}"/>
              </a:ext>
            </a:extLst>
          </p:cNvPr>
          <p:cNvSpPr/>
          <p:nvPr/>
        </p:nvSpPr>
        <p:spPr bwMode="auto">
          <a:xfrm>
            <a:off x="7487605" y="5963389"/>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487" y="4542393"/>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D175B323-22C4-438B-AB45-1483120A3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930" y="3687496"/>
            <a:ext cx="5024136" cy="876209"/>
          </a:xfrm>
          <a:prstGeom prst="rect">
            <a:avLst/>
          </a:prstGeom>
        </p:spPr>
      </p:pic>
      <p:pic>
        <p:nvPicPr>
          <p:cNvPr id="19" name="Picture 18">
            <a:extLst>
              <a:ext uri="{FF2B5EF4-FFF2-40B4-BE49-F238E27FC236}">
                <a16:creationId xmlns:a16="http://schemas.microsoft.com/office/drawing/2014/main" id="{FBC56E35-7282-4DF7-AB58-375CF3026C7A}"/>
              </a:ext>
            </a:extLst>
          </p:cNvPr>
          <p:cNvPicPr>
            <a:picLocks noChangeAspect="1"/>
          </p:cNvPicPr>
          <p:nvPr/>
        </p:nvPicPr>
        <p:blipFill>
          <a:blip r:embed="rId5"/>
          <a:stretch>
            <a:fillRect/>
          </a:stretch>
        </p:blipFill>
        <p:spPr>
          <a:xfrm>
            <a:off x="251520" y="2034397"/>
            <a:ext cx="2780700" cy="828800"/>
          </a:xfrm>
          <a:prstGeom prst="rect">
            <a:avLst/>
          </a:prstGeom>
        </p:spPr>
      </p:pic>
      <p:sp>
        <p:nvSpPr>
          <p:cNvPr id="20" name="Arrow: Down 19">
            <a:extLst>
              <a:ext uri="{FF2B5EF4-FFF2-40B4-BE49-F238E27FC236}">
                <a16:creationId xmlns:a16="http://schemas.microsoft.com/office/drawing/2014/main" id="{CFA7F558-E0D7-483F-8806-4832A96AB58E}"/>
              </a:ext>
            </a:extLst>
          </p:cNvPr>
          <p:cNvSpPr/>
          <p:nvPr/>
        </p:nvSpPr>
        <p:spPr bwMode="auto">
          <a:xfrm>
            <a:off x="4414022" y="3257897"/>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1" name="Picture 20">
            <a:extLst>
              <a:ext uri="{FF2B5EF4-FFF2-40B4-BE49-F238E27FC236}">
                <a16:creationId xmlns:a16="http://schemas.microsoft.com/office/drawing/2014/main" id="{3F065AE9-1AD5-4E5A-86EA-FF324A5C557F}"/>
              </a:ext>
            </a:extLst>
          </p:cNvPr>
          <p:cNvPicPr>
            <a:picLocks noChangeAspect="1"/>
          </p:cNvPicPr>
          <p:nvPr/>
        </p:nvPicPr>
        <p:blipFill>
          <a:blip r:embed="rId6"/>
          <a:stretch>
            <a:fillRect/>
          </a:stretch>
        </p:blipFill>
        <p:spPr>
          <a:xfrm>
            <a:off x="3615536" y="1957002"/>
            <a:ext cx="5516550" cy="492800"/>
          </a:xfrm>
          <a:prstGeom prst="rect">
            <a:avLst/>
          </a:prstGeom>
        </p:spPr>
      </p:pic>
      <p:sp>
        <p:nvSpPr>
          <p:cNvPr id="22" name="Arrow: Down 21">
            <a:extLst>
              <a:ext uri="{FF2B5EF4-FFF2-40B4-BE49-F238E27FC236}">
                <a16:creationId xmlns:a16="http://schemas.microsoft.com/office/drawing/2014/main" id="{44B8378B-46EB-4B34-AFAC-DD2A72572FB3}"/>
              </a:ext>
            </a:extLst>
          </p:cNvPr>
          <p:cNvSpPr/>
          <p:nvPr/>
        </p:nvSpPr>
        <p:spPr bwMode="auto">
          <a:xfrm rot="16200000">
            <a:off x="3159205" y="2265142"/>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3" name="Picture 22">
            <a:extLst>
              <a:ext uri="{FF2B5EF4-FFF2-40B4-BE49-F238E27FC236}">
                <a16:creationId xmlns:a16="http://schemas.microsoft.com/office/drawing/2014/main" id="{FF26ACF3-C718-4ED1-82A4-78EE650D6DE4}"/>
              </a:ext>
            </a:extLst>
          </p:cNvPr>
          <p:cNvPicPr>
            <a:picLocks noChangeAspect="1"/>
          </p:cNvPicPr>
          <p:nvPr/>
        </p:nvPicPr>
        <p:blipFill>
          <a:blip r:embed="rId7"/>
          <a:stretch>
            <a:fillRect/>
          </a:stretch>
        </p:blipFill>
        <p:spPr>
          <a:xfrm>
            <a:off x="3615536" y="2473557"/>
            <a:ext cx="4126200" cy="504000"/>
          </a:xfrm>
          <a:prstGeom prst="rect">
            <a:avLst/>
          </a:prstGeom>
        </p:spPr>
      </p:pic>
      <p:pic>
        <p:nvPicPr>
          <p:cNvPr id="24" name="Picture 23">
            <a:extLst>
              <a:ext uri="{FF2B5EF4-FFF2-40B4-BE49-F238E27FC236}">
                <a16:creationId xmlns:a16="http://schemas.microsoft.com/office/drawing/2014/main" id="{DA1CEFA0-E529-4F1C-A588-4FD17A4E20AB}"/>
              </a:ext>
            </a:extLst>
          </p:cNvPr>
          <p:cNvPicPr>
            <a:picLocks noChangeAspect="1"/>
          </p:cNvPicPr>
          <p:nvPr/>
        </p:nvPicPr>
        <p:blipFill>
          <a:blip r:embed="rId8"/>
          <a:stretch>
            <a:fillRect/>
          </a:stretch>
        </p:blipFill>
        <p:spPr>
          <a:xfrm>
            <a:off x="2505431" y="1105891"/>
            <a:ext cx="4133135" cy="630310"/>
          </a:xfrm>
          <a:prstGeom prst="rect">
            <a:avLst/>
          </a:prstGeom>
        </p:spPr>
      </p:pic>
      <p:pic>
        <p:nvPicPr>
          <p:cNvPr id="4" name="Picture 3">
            <a:extLst>
              <a:ext uri="{FF2B5EF4-FFF2-40B4-BE49-F238E27FC236}">
                <a16:creationId xmlns:a16="http://schemas.microsoft.com/office/drawing/2014/main" id="{85C2D208-736A-41D4-8768-A14E9D7DFE28}"/>
              </a:ext>
            </a:extLst>
          </p:cNvPr>
          <p:cNvPicPr>
            <a:picLocks noChangeAspect="1"/>
          </p:cNvPicPr>
          <p:nvPr/>
        </p:nvPicPr>
        <p:blipFill>
          <a:blip r:embed="rId9"/>
          <a:stretch>
            <a:fillRect/>
          </a:stretch>
        </p:blipFill>
        <p:spPr>
          <a:xfrm>
            <a:off x="1335924" y="5388004"/>
            <a:ext cx="6516234" cy="1340626"/>
          </a:xfrm>
          <a:prstGeom prst="rect">
            <a:avLst/>
          </a:prstGeom>
        </p:spPr>
      </p:pic>
    </p:spTree>
    <p:extLst>
      <p:ext uri="{BB962C8B-B14F-4D97-AF65-F5344CB8AC3E}">
        <p14:creationId xmlns:p14="http://schemas.microsoft.com/office/powerpoint/2010/main" val="2887417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1979712" y="1028700"/>
            <a:ext cx="4305600" cy="2676800"/>
          </a:xfrm>
          <a:prstGeom prst="rect">
            <a:avLst/>
          </a:prstGeom>
        </p:spPr>
      </p:pic>
      <p:pic>
        <p:nvPicPr>
          <p:cNvPr id="2" name="Picture 1">
            <a:extLst>
              <a:ext uri="{FF2B5EF4-FFF2-40B4-BE49-F238E27FC236}">
                <a16:creationId xmlns:a16="http://schemas.microsoft.com/office/drawing/2014/main" id="{7A2C149A-0B7B-4525-ADE0-1B4D7C7EAE62}"/>
              </a:ext>
            </a:extLst>
          </p:cNvPr>
          <p:cNvPicPr>
            <a:picLocks noChangeAspect="1"/>
          </p:cNvPicPr>
          <p:nvPr/>
        </p:nvPicPr>
        <p:blipFill>
          <a:blip r:embed="rId4"/>
          <a:stretch>
            <a:fillRect/>
          </a:stretch>
        </p:blipFill>
        <p:spPr>
          <a:xfrm>
            <a:off x="2128278" y="3728884"/>
            <a:ext cx="4008468" cy="2074144"/>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043435" y="1662243"/>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Epipolargeometrie</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043435" y="3288119"/>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Szenenrekonstruktion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indent="-342900">
              <a:buFont typeface="Arial" panose="020B0604020202020204" pitchFamily="34" charset="0"/>
              <a:buChar char="•"/>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043435" y="43682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F185223-A153-4451-8BBE-5A5AAEB9A019}"/>
              </a:ext>
            </a:extLst>
          </p:cNvPr>
          <p:cNvPicPr>
            <a:picLocks noChangeAspect="1"/>
          </p:cNvPicPr>
          <p:nvPr/>
        </p:nvPicPr>
        <p:blipFill>
          <a:blip r:embed="rId3"/>
          <a:stretch>
            <a:fillRect/>
          </a:stretch>
        </p:blipFill>
        <p:spPr>
          <a:xfrm>
            <a:off x="2305076" y="1311153"/>
            <a:ext cx="4529850" cy="1176000"/>
          </a:xfrm>
          <a:prstGeom prst="rect">
            <a:avLst/>
          </a:prstGeom>
        </p:spPr>
      </p:pic>
      <p:pic>
        <p:nvPicPr>
          <p:cNvPr id="5" name="Picture 4">
            <a:extLst>
              <a:ext uri="{FF2B5EF4-FFF2-40B4-BE49-F238E27FC236}">
                <a16:creationId xmlns:a16="http://schemas.microsoft.com/office/drawing/2014/main" id="{68CF776A-3427-4DD5-B764-70B7830516CD}"/>
              </a:ext>
            </a:extLst>
          </p:cNvPr>
          <p:cNvPicPr>
            <a:picLocks noChangeAspect="1"/>
          </p:cNvPicPr>
          <p:nvPr/>
        </p:nvPicPr>
        <p:blipFill>
          <a:blip r:embed="rId4"/>
          <a:stretch>
            <a:fillRect/>
          </a:stretch>
        </p:blipFill>
        <p:spPr>
          <a:xfrm>
            <a:off x="869876" y="2622600"/>
            <a:ext cx="7400250" cy="806400"/>
          </a:xfrm>
          <a:prstGeom prst="rect">
            <a:avLst/>
          </a:prstGeom>
        </p:spPr>
      </p:pic>
      <p:pic>
        <p:nvPicPr>
          <p:cNvPr id="6" name="Picture 5">
            <a:extLst>
              <a:ext uri="{FF2B5EF4-FFF2-40B4-BE49-F238E27FC236}">
                <a16:creationId xmlns:a16="http://schemas.microsoft.com/office/drawing/2014/main" id="{57828796-ADEE-4A91-8692-5D2BE97A7738}"/>
              </a:ext>
            </a:extLst>
          </p:cNvPr>
          <p:cNvPicPr>
            <a:picLocks noChangeAspect="1"/>
          </p:cNvPicPr>
          <p:nvPr/>
        </p:nvPicPr>
        <p:blipFill>
          <a:blip r:embed="rId5"/>
          <a:stretch>
            <a:fillRect/>
          </a:stretch>
        </p:blipFill>
        <p:spPr>
          <a:xfrm>
            <a:off x="-28960" y="3529012"/>
            <a:ext cx="9144000" cy="1754875"/>
          </a:xfrm>
          <a:prstGeom prst="rect">
            <a:avLst/>
          </a:prstGeom>
        </p:spPr>
      </p:pic>
    </p:spTree>
    <p:extLst>
      <p:ext uri="{BB962C8B-B14F-4D97-AF65-F5344CB8AC3E}">
        <p14:creationId xmlns:p14="http://schemas.microsoft.com/office/powerpoint/2010/main" val="300723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A043F30-3ACF-4A4B-86AF-EB4C81183473}"/>
              </a:ext>
            </a:extLst>
          </p:cNvPr>
          <p:cNvPicPr>
            <a:picLocks noChangeAspect="1"/>
          </p:cNvPicPr>
          <p:nvPr/>
        </p:nvPicPr>
        <p:blipFill>
          <a:blip r:embed="rId3"/>
          <a:stretch>
            <a:fillRect/>
          </a:stretch>
        </p:blipFill>
        <p:spPr>
          <a:xfrm>
            <a:off x="0" y="2099744"/>
            <a:ext cx="9144000" cy="2658511"/>
          </a:xfrm>
          <a:prstGeom prst="rect">
            <a:avLst/>
          </a:prstGeom>
        </p:spPr>
      </p:pic>
    </p:spTree>
    <p:extLst>
      <p:ext uri="{BB962C8B-B14F-4D97-AF65-F5344CB8AC3E}">
        <p14:creationId xmlns:p14="http://schemas.microsoft.com/office/powerpoint/2010/main" val="130503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555875" y="902416"/>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Kondition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A775D97-A281-47F8-84BD-D7C2CE113E76}"/>
              </a:ext>
            </a:extLst>
          </p:cNvPr>
          <p:cNvPicPr>
            <a:picLocks noChangeAspect="1"/>
          </p:cNvPicPr>
          <p:nvPr/>
        </p:nvPicPr>
        <p:blipFill>
          <a:blip r:embed="rId3"/>
          <a:stretch>
            <a:fillRect/>
          </a:stretch>
        </p:blipFill>
        <p:spPr>
          <a:xfrm>
            <a:off x="437200" y="1196752"/>
            <a:ext cx="2735850" cy="907200"/>
          </a:xfrm>
          <a:prstGeom prst="rect">
            <a:avLst/>
          </a:prstGeom>
        </p:spPr>
      </p:pic>
      <p:pic>
        <p:nvPicPr>
          <p:cNvPr id="4" name="Picture 3">
            <a:extLst>
              <a:ext uri="{FF2B5EF4-FFF2-40B4-BE49-F238E27FC236}">
                <a16:creationId xmlns:a16="http://schemas.microsoft.com/office/drawing/2014/main" id="{9A0613A1-B2DE-4385-AA05-90E49637C41F}"/>
              </a:ext>
            </a:extLst>
          </p:cNvPr>
          <p:cNvPicPr>
            <a:picLocks noChangeAspect="1"/>
          </p:cNvPicPr>
          <p:nvPr/>
        </p:nvPicPr>
        <p:blipFill>
          <a:blip r:embed="rId4"/>
          <a:stretch>
            <a:fillRect/>
          </a:stretch>
        </p:blipFill>
        <p:spPr>
          <a:xfrm>
            <a:off x="3923928" y="1256792"/>
            <a:ext cx="1614600" cy="862400"/>
          </a:xfrm>
          <a:prstGeom prst="rect">
            <a:avLst/>
          </a:prstGeom>
        </p:spPr>
      </p:pic>
      <p:pic>
        <p:nvPicPr>
          <p:cNvPr id="5" name="Picture 4">
            <a:extLst>
              <a:ext uri="{FF2B5EF4-FFF2-40B4-BE49-F238E27FC236}">
                <a16:creationId xmlns:a16="http://schemas.microsoft.com/office/drawing/2014/main" id="{410FAFA0-F6E7-4C4A-B06B-7C2A59CABF97}"/>
              </a:ext>
            </a:extLst>
          </p:cNvPr>
          <p:cNvPicPr>
            <a:picLocks noChangeAspect="1"/>
          </p:cNvPicPr>
          <p:nvPr/>
        </p:nvPicPr>
        <p:blipFill>
          <a:blip r:embed="rId5"/>
          <a:stretch>
            <a:fillRect/>
          </a:stretch>
        </p:blipFill>
        <p:spPr>
          <a:xfrm>
            <a:off x="3923928" y="2566600"/>
            <a:ext cx="1614600" cy="862400"/>
          </a:xfrm>
          <a:prstGeom prst="rect">
            <a:avLst/>
          </a:prstGeom>
        </p:spPr>
      </p:pic>
      <p:pic>
        <p:nvPicPr>
          <p:cNvPr id="6" name="Picture 5">
            <a:extLst>
              <a:ext uri="{FF2B5EF4-FFF2-40B4-BE49-F238E27FC236}">
                <a16:creationId xmlns:a16="http://schemas.microsoft.com/office/drawing/2014/main" id="{46D8578C-DCE7-4E94-951C-08B1661691BD}"/>
              </a:ext>
            </a:extLst>
          </p:cNvPr>
          <p:cNvPicPr>
            <a:picLocks noChangeAspect="1"/>
          </p:cNvPicPr>
          <p:nvPr/>
        </p:nvPicPr>
        <p:blipFill>
          <a:blip r:embed="rId6"/>
          <a:stretch>
            <a:fillRect/>
          </a:stretch>
        </p:blipFill>
        <p:spPr>
          <a:xfrm>
            <a:off x="505842" y="2600200"/>
            <a:ext cx="2511600" cy="828800"/>
          </a:xfrm>
          <a:prstGeom prst="rect">
            <a:avLst/>
          </a:prstGeom>
        </p:spPr>
      </p:pic>
    </p:spTree>
    <p:extLst>
      <p:ext uri="{BB962C8B-B14F-4D97-AF65-F5344CB8AC3E}">
        <p14:creationId xmlns:p14="http://schemas.microsoft.com/office/powerpoint/2010/main" val="1892968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Normierung der Bilddaten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4528BD75-5C87-4123-9F27-9E36E6D91699}"/>
              </a:ext>
            </a:extLst>
          </p:cNvPr>
          <p:cNvPicPr>
            <a:picLocks noChangeAspect="1"/>
          </p:cNvPicPr>
          <p:nvPr/>
        </p:nvPicPr>
        <p:blipFill>
          <a:blip r:embed="rId3"/>
          <a:stretch>
            <a:fillRect/>
          </a:stretch>
        </p:blipFill>
        <p:spPr>
          <a:xfrm>
            <a:off x="3203848" y="1270316"/>
            <a:ext cx="2215287" cy="792088"/>
          </a:xfrm>
          <a:prstGeom prst="rect">
            <a:avLst/>
          </a:prstGeom>
        </p:spPr>
      </p:pic>
      <p:pic>
        <p:nvPicPr>
          <p:cNvPr id="4" name="Picture 3">
            <a:extLst>
              <a:ext uri="{FF2B5EF4-FFF2-40B4-BE49-F238E27FC236}">
                <a16:creationId xmlns:a16="http://schemas.microsoft.com/office/drawing/2014/main" id="{7440298E-1F66-4E0C-A1FF-CF8B8CE5500C}"/>
              </a:ext>
            </a:extLst>
          </p:cNvPr>
          <p:cNvPicPr>
            <a:picLocks noChangeAspect="1"/>
          </p:cNvPicPr>
          <p:nvPr/>
        </p:nvPicPr>
        <p:blipFill>
          <a:blip r:embed="rId4"/>
          <a:stretch>
            <a:fillRect/>
          </a:stretch>
        </p:blipFill>
        <p:spPr>
          <a:xfrm>
            <a:off x="3563888" y="2276872"/>
            <a:ext cx="1537333" cy="322480"/>
          </a:xfrm>
          <a:prstGeom prst="rect">
            <a:avLst/>
          </a:prstGeom>
        </p:spPr>
      </p:pic>
      <p:pic>
        <p:nvPicPr>
          <p:cNvPr id="5" name="Picture 4">
            <a:extLst>
              <a:ext uri="{FF2B5EF4-FFF2-40B4-BE49-F238E27FC236}">
                <a16:creationId xmlns:a16="http://schemas.microsoft.com/office/drawing/2014/main" id="{03CEA348-FF1A-4222-A19B-CD7B37511488}"/>
              </a:ext>
            </a:extLst>
          </p:cNvPr>
          <p:cNvPicPr>
            <a:picLocks noChangeAspect="1"/>
          </p:cNvPicPr>
          <p:nvPr/>
        </p:nvPicPr>
        <p:blipFill>
          <a:blip r:embed="rId5"/>
          <a:stretch>
            <a:fillRect/>
          </a:stretch>
        </p:blipFill>
        <p:spPr>
          <a:xfrm>
            <a:off x="3101888" y="2808108"/>
            <a:ext cx="2511600" cy="1937600"/>
          </a:xfrm>
          <a:prstGeom prst="rect">
            <a:avLst/>
          </a:prstGeom>
        </p:spPr>
      </p:pic>
      <p:pic>
        <p:nvPicPr>
          <p:cNvPr id="6" name="Picture 5">
            <a:extLst>
              <a:ext uri="{FF2B5EF4-FFF2-40B4-BE49-F238E27FC236}">
                <a16:creationId xmlns:a16="http://schemas.microsoft.com/office/drawing/2014/main" id="{DF807F10-40D1-4F24-B77B-EFEECFAE775C}"/>
              </a:ext>
            </a:extLst>
          </p:cNvPr>
          <p:cNvPicPr>
            <a:picLocks noChangeAspect="1"/>
          </p:cNvPicPr>
          <p:nvPr/>
        </p:nvPicPr>
        <p:blipFill>
          <a:blip r:embed="rId6"/>
          <a:stretch>
            <a:fillRect/>
          </a:stretch>
        </p:blipFill>
        <p:spPr>
          <a:xfrm>
            <a:off x="3683591" y="4988369"/>
            <a:ext cx="1255800" cy="448000"/>
          </a:xfrm>
          <a:prstGeom prst="rect">
            <a:avLst/>
          </a:prstGeom>
        </p:spPr>
      </p:pic>
    </p:spTree>
    <p:extLst>
      <p:ext uri="{BB962C8B-B14F-4D97-AF65-F5344CB8AC3E}">
        <p14:creationId xmlns:p14="http://schemas.microsoft.com/office/powerpoint/2010/main" val="4094678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Singulatrität erzwingen F und 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EBA9D25-B3E5-4AD5-9DE8-7E64CAF8E3FC}"/>
              </a:ext>
            </a:extLst>
          </p:cNvPr>
          <p:cNvPicPr>
            <a:picLocks noChangeAspect="1"/>
          </p:cNvPicPr>
          <p:nvPr/>
        </p:nvPicPr>
        <p:blipFill rotWithShape="1">
          <a:blip r:embed="rId3"/>
          <a:srcRect r="6390"/>
          <a:stretch/>
        </p:blipFill>
        <p:spPr>
          <a:xfrm>
            <a:off x="971550" y="2137604"/>
            <a:ext cx="2435086" cy="425600"/>
          </a:xfrm>
          <a:prstGeom prst="rect">
            <a:avLst/>
          </a:prstGeom>
        </p:spPr>
      </p:pic>
      <p:pic>
        <p:nvPicPr>
          <p:cNvPr id="3" name="Picture 2">
            <a:extLst>
              <a:ext uri="{FF2B5EF4-FFF2-40B4-BE49-F238E27FC236}">
                <a16:creationId xmlns:a16="http://schemas.microsoft.com/office/drawing/2014/main" id="{788FDFA8-25D6-4CBC-9892-84C373A206D2}"/>
              </a:ext>
            </a:extLst>
          </p:cNvPr>
          <p:cNvPicPr>
            <a:picLocks noChangeAspect="1"/>
          </p:cNvPicPr>
          <p:nvPr/>
        </p:nvPicPr>
        <p:blipFill>
          <a:blip r:embed="rId4"/>
          <a:stretch>
            <a:fillRect/>
          </a:stretch>
        </p:blipFill>
        <p:spPr>
          <a:xfrm>
            <a:off x="1410811" y="2936932"/>
            <a:ext cx="1569750" cy="470400"/>
          </a:xfrm>
          <a:prstGeom prst="rect">
            <a:avLst/>
          </a:prstGeom>
        </p:spPr>
      </p:pic>
      <p:pic>
        <p:nvPicPr>
          <p:cNvPr id="4" name="Picture 3">
            <a:extLst>
              <a:ext uri="{FF2B5EF4-FFF2-40B4-BE49-F238E27FC236}">
                <a16:creationId xmlns:a16="http://schemas.microsoft.com/office/drawing/2014/main" id="{4EA9669A-F4BE-43F2-AE8F-C395BEB2A9A2}"/>
              </a:ext>
            </a:extLst>
          </p:cNvPr>
          <p:cNvPicPr>
            <a:picLocks noChangeAspect="1"/>
          </p:cNvPicPr>
          <p:nvPr/>
        </p:nvPicPr>
        <p:blipFill>
          <a:blip r:embed="rId5"/>
          <a:stretch>
            <a:fillRect/>
          </a:stretch>
        </p:blipFill>
        <p:spPr>
          <a:xfrm>
            <a:off x="984736" y="3757693"/>
            <a:ext cx="2421900" cy="425600"/>
          </a:xfrm>
          <a:prstGeom prst="rect">
            <a:avLst/>
          </a:prstGeom>
        </p:spPr>
      </p:pic>
      <p:pic>
        <p:nvPicPr>
          <p:cNvPr id="5" name="Picture 4">
            <a:extLst>
              <a:ext uri="{FF2B5EF4-FFF2-40B4-BE49-F238E27FC236}">
                <a16:creationId xmlns:a16="http://schemas.microsoft.com/office/drawing/2014/main" id="{0D0D559E-1C51-45DE-BEFB-16DD00465175}"/>
              </a:ext>
            </a:extLst>
          </p:cNvPr>
          <p:cNvPicPr>
            <a:picLocks noChangeAspect="1"/>
          </p:cNvPicPr>
          <p:nvPr/>
        </p:nvPicPr>
        <p:blipFill>
          <a:blip r:embed="rId6"/>
          <a:stretch>
            <a:fillRect/>
          </a:stretch>
        </p:blipFill>
        <p:spPr>
          <a:xfrm>
            <a:off x="5652120" y="2101815"/>
            <a:ext cx="1794000" cy="425600"/>
          </a:xfrm>
          <a:prstGeom prst="rect">
            <a:avLst/>
          </a:prstGeom>
        </p:spPr>
      </p:pic>
      <p:pic>
        <p:nvPicPr>
          <p:cNvPr id="6" name="Picture 5">
            <a:extLst>
              <a:ext uri="{FF2B5EF4-FFF2-40B4-BE49-F238E27FC236}">
                <a16:creationId xmlns:a16="http://schemas.microsoft.com/office/drawing/2014/main" id="{F5AFFF41-350A-4621-92FD-1B2F3C721AA8}"/>
              </a:ext>
            </a:extLst>
          </p:cNvPr>
          <p:cNvPicPr>
            <a:picLocks noChangeAspect="1"/>
          </p:cNvPicPr>
          <p:nvPr/>
        </p:nvPicPr>
        <p:blipFill rotWithShape="1">
          <a:blip r:embed="rId7"/>
          <a:srcRect t="6617" r="68102" b="1"/>
          <a:stretch/>
        </p:blipFill>
        <p:spPr>
          <a:xfrm>
            <a:off x="5652120" y="2968558"/>
            <a:ext cx="1716763" cy="533400"/>
          </a:xfrm>
          <a:prstGeom prst="rect">
            <a:avLst/>
          </a:prstGeom>
        </p:spPr>
      </p:pic>
      <p:pic>
        <p:nvPicPr>
          <p:cNvPr id="12" name="Picture 11">
            <a:extLst>
              <a:ext uri="{FF2B5EF4-FFF2-40B4-BE49-F238E27FC236}">
                <a16:creationId xmlns:a16="http://schemas.microsoft.com/office/drawing/2014/main" id="{2AD2682D-3FF9-4A9F-A395-9AC384B19E42}"/>
              </a:ext>
            </a:extLst>
          </p:cNvPr>
          <p:cNvPicPr>
            <a:picLocks noChangeAspect="1"/>
          </p:cNvPicPr>
          <p:nvPr/>
        </p:nvPicPr>
        <p:blipFill rotWithShape="1">
          <a:blip r:embed="rId7"/>
          <a:srcRect l="42699"/>
          <a:stretch/>
        </p:blipFill>
        <p:spPr>
          <a:xfrm>
            <a:off x="5140894" y="3780254"/>
            <a:ext cx="3083944" cy="571200"/>
          </a:xfrm>
          <a:prstGeom prst="rect">
            <a:avLst/>
          </a:prstGeom>
        </p:spPr>
      </p:pic>
    </p:spTree>
    <p:extLst>
      <p:ext uri="{BB962C8B-B14F-4D97-AF65-F5344CB8AC3E}">
        <p14:creationId xmlns:p14="http://schemas.microsoft.com/office/powerpoint/2010/main" val="654416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774481" y="2613913"/>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416821" y="4415864"/>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998731" y="5201704"/>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16913" y="2637065"/>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633388" y="1265035"/>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306138" y="4058179"/>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211960" y="4821412"/>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48935D62-8770-4DCA-A100-91FBBBD91912}"/>
              </a:ext>
            </a:extLst>
          </p:cNvPr>
          <p:cNvPicPr>
            <a:picLocks noChangeAspect="1"/>
          </p:cNvPicPr>
          <p:nvPr/>
        </p:nvPicPr>
        <p:blipFill>
          <a:blip r:embed="rId10"/>
          <a:stretch>
            <a:fillRect/>
          </a:stretch>
        </p:blipFill>
        <p:spPr>
          <a:xfrm>
            <a:off x="130738" y="1015852"/>
            <a:ext cx="4186175" cy="1510896"/>
          </a:xfrm>
          <a:prstGeom prst="rect">
            <a:avLst/>
          </a:prstGeom>
        </p:spPr>
      </p:pic>
    </p:spTree>
    <p:extLst>
      <p:ext uri="{BB962C8B-B14F-4D97-AF65-F5344CB8AC3E}">
        <p14:creationId xmlns:p14="http://schemas.microsoft.com/office/powerpoint/2010/main" val="20965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BF7FA7E4-2A20-4733-AF97-97012841A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19" name="Picture 18">
            <a:extLst>
              <a:ext uri="{FF2B5EF4-FFF2-40B4-BE49-F238E27FC236}">
                <a16:creationId xmlns:a16="http://schemas.microsoft.com/office/drawing/2014/main" id="{CC8A048D-CCA5-4640-B123-A22C3D27F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20" name="Picture 19">
            <a:extLst>
              <a:ext uri="{FF2B5EF4-FFF2-40B4-BE49-F238E27FC236}">
                <a16:creationId xmlns:a16="http://schemas.microsoft.com/office/drawing/2014/main" id="{19335E6E-67B9-4DA7-BA21-4EA6AE9C77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1" name="Picture 20">
            <a:extLst>
              <a:ext uri="{FF2B5EF4-FFF2-40B4-BE49-F238E27FC236}">
                <a16:creationId xmlns:a16="http://schemas.microsoft.com/office/drawing/2014/main" id="{CF09FFF9-B501-4434-9BEB-A8B2A1384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spTree>
    <p:extLst>
      <p:ext uri="{BB962C8B-B14F-4D97-AF65-F5344CB8AC3E}">
        <p14:creationId xmlns:p14="http://schemas.microsoft.com/office/powerpoint/2010/main" val="16792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1.Lochkameramodell</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556792"/>
            <a:ext cx="7632848" cy="3749774"/>
          </a:xfrm>
          <a:prstGeom prst="rect">
            <a:avLst/>
          </a:prstGeom>
          <a:solidFill>
            <a:srgbClr val="00B050"/>
          </a:solidFill>
        </p:spPr>
      </p:pic>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14096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184482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07676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53930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382190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364461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282028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373346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5076056" y="1399701"/>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253941" y="2308400"/>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282906" y="4941977"/>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438229" y="3997195"/>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751954" y="5221977"/>
            <a:ext cx="3364199" cy="280000"/>
          </a:xfrm>
          <a:prstGeom prst="rect">
            <a:avLst/>
          </a:prstGeom>
        </p:spPr>
      </p:pic>
      <p:pic>
        <p:nvPicPr>
          <p:cNvPr id="2" name="Picture 1">
            <a:extLst>
              <a:ext uri="{FF2B5EF4-FFF2-40B4-BE49-F238E27FC236}">
                <a16:creationId xmlns:a16="http://schemas.microsoft.com/office/drawing/2014/main" id="{699B7A8E-B21C-461C-8F67-2C3456CBFC25}"/>
              </a:ext>
            </a:extLst>
          </p:cNvPr>
          <p:cNvPicPr>
            <a:picLocks noChangeAspect="1"/>
          </p:cNvPicPr>
          <p:nvPr/>
        </p:nvPicPr>
        <p:blipFill rotWithShape="1">
          <a:blip r:embed="rId12"/>
          <a:srcRect t="1" b="7553"/>
          <a:stretch/>
        </p:blipFill>
        <p:spPr>
          <a:xfrm>
            <a:off x="206669" y="4765749"/>
            <a:ext cx="3991650" cy="365125"/>
          </a:xfrm>
          <a:prstGeom prst="rect">
            <a:avLst/>
          </a:prstGeom>
        </p:spPr>
      </p:pic>
      <p:pic>
        <p:nvPicPr>
          <p:cNvPr id="15" name="Picture 14">
            <a:extLst>
              <a:ext uri="{FF2B5EF4-FFF2-40B4-BE49-F238E27FC236}">
                <a16:creationId xmlns:a16="http://schemas.microsoft.com/office/drawing/2014/main" id="{2049C87F-C50B-4134-8BBC-9976999454E1}"/>
              </a:ext>
            </a:extLst>
          </p:cNvPr>
          <p:cNvPicPr>
            <a:picLocks noChangeAspect="1"/>
          </p:cNvPicPr>
          <p:nvPr/>
        </p:nvPicPr>
        <p:blipFill>
          <a:blip r:embed="rId13"/>
          <a:stretch>
            <a:fillRect/>
          </a:stretch>
        </p:blipFill>
        <p:spPr>
          <a:xfrm>
            <a:off x="690151" y="5221934"/>
            <a:ext cx="2870400" cy="3584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7" name="Picture 16">
            <a:extLst>
              <a:ext uri="{FF2B5EF4-FFF2-40B4-BE49-F238E27FC236}">
                <a16:creationId xmlns:a16="http://schemas.microsoft.com/office/drawing/2014/main" id="{91836648-8D32-49CD-99E0-58F7ADBFA745}"/>
              </a:ext>
            </a:extLst>
          </p:cNvPr>
          <p:cNvPicPr>
            <a:picLocks noChangeAspect="1"/>
          </p:cNvPicPr>
          <p:nvPr/>
        </p:nvPicPr>
        <p:blipFill>
          <a:blip r:embed="rId3"/>
          <a:stretch>
            <a:fillRect/>
          </a:stretch>
        </p:blipFill>
        <p:spPr>
          <a:xfrm>
            <a:off x="0" y="1693577"/>
            <a:ext cx="9144000" cy="3470846"/>
          </a:xfrm>
          <a:prstGeom prst="rect">
            <a:avLst/>
          </a:prstGeom>
        </p:spPr>
      </p:pic>
    </p:spTree>
    <p:extLst>
      <p:ext uri="{BB962C8B-B14F-4D97-AF65-F5344CB8AC3E}">
        <p14:creationId xmlns:p14="http://schemas.microsoft.com/office/powerpoint/2010/main" val="80884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6AD3FFD8-66FC-4870-A878-D64EAD13534E}"/>
              </a:ext>
            </a:extLst>
          </p:cNvPr>
          <p:cNvPicPr>
            <a:picLocks noChangeAspect="1"/>
          </p:cNvPicPr>
          <p:nvPr/>
        </p:nvPicPr>
        <p:blipFill>
          <a:blip r:embed="rId3"/>
          <a:stretch>
            <a:fillRect/>
          </a:stretch>
        </p:blipFill>
        <p:spPr>
          <a:xfrm>
            <a:off x="571556" y="1340022"/>
            <a:ext cx="2672295" cy="648531"/>
          </a:xfrm>
          <a:prstGeom prst="rect">
            <a:avLst/>
          </a:prstGeom>
        </p:spPr>
      </p:pic>
      <p:pic>
        <p:nvPicPr>
          <p:cNvPr id="4" name="Picture 3">
            <a:extLst>
              <a:ext uri="{FF2B5EF4-FFF2-40B4-BE49-F238E27FC236}">
                <a16:creationId xmlns:a16="http://schemas.microsoft.com/office/drawing/2014/main" id="{D326373B-97F3-4DDE-A98A-A844AC2F08BF}"/>
              </a:ext>
            </a:extLst>
          </p:cNvPr>
          <p:cNvPicPr>
            <a:picLocks noChangeAspect="1"/>
          </p:cNvPicPr>
          <p:nvPr/>
        </p:nvPicPr>
        <p:blipFill>
          <a:blip r:embed="rId4"/>
          <a:stretch>
            <a:fillRect/>
          </a:stretch>
        </p:blipFill>
        <p:spPr>
          <a:xfrm>
            <a:off x="683567" y="2072194"/>
            <a:ext cx="2448272" cy="1049082"/>
          </a:xfrm>
          <a:prstGeom prst="rect">
            <a:avLst/>
          </a:prstGeom>
        </p:spPr>
      </p:pic>
      <p:pic>
        <p:nvPicPr>
          <p:cNvPr id="5" name="Picture 4">
            <a:extLst>
              <a:ext uri="{FF2B5EF4-FFF2-40B4-BE49-F238E27FC236}">
                <a16:creationId xmlns:a16="http://schemas.microsoft.com/office/drawing/2014/main" id="{B7668776-5FA5-432E-8FD1-0E0ECB02E467}"/>
              </a:ext>
            </a:extLst>
          </p:cNvPr>
          <p:cNvPicPr>
            <a:picLocks noChangeAspect="1"/>
          </p:cNvPicPr>
          <p:nvPr/>
        </p:nvPicPr>
        <p:blipFill>
          <a:blip r:embed="rId5"/>
          <a:stretch>
            <a:fillRect/>
          </a:stretch>
        </p:blipFill>
        <p:spPr>
          <a:xfrm>
            <a:off x="238167" y="3221288"/>
            <a:ext cx="3339072" cy="2466769"/>
          </a:xfrm>
          <a:prstGeom prst="rect">
            <a:avLst/>
          </a:prstGeom>
        </p:spPr>
      </p:pic>
      <p:pic>
        <p:nvPicPr>
          <p:cNvPr id="6" name="Picture 5">
            <a:extLst>
              <a:ext uri="{FF2B5EF4-FFF2-40B4-BE49-F238E27FC236}">
                <a16:creationId xmlns:a16="http://schemas.microsoft.com/office/drawing/2014/main" id="{A3CFC981-00B4-4A82-8DB0-36C9C68E2BAA}"/>
              </a:ext>
            </a:extLst>
          </p:cNvPr>
          <p:cNvPicPr>
            <a:picLocks noChangeAspect="1"/>
          </p:cNvPicPr>
          <p:nvPr/>
        </p:nvPicPr>
        <p:blipFill>
          <a:blip r:embed="rId6"/>
          <a:stretch>
            <a:fillRect/>
          </a:stretch>
        </p:blipFill>
        <p:spPr>
          <a:xfrm>
            <a:off x="4211960" y="2022301"/>
            <a:ext cx="4478015" cy="1098975"/>
          </a:xfrm>
          <a:prstGeom prst="rect">
            <a:avLst/>
          </a:prstGeom>
        </p:spPr>
      </p:pic>
      <p:pic>
        <p:nvPicPr>
          <p:cNvPr id="19" name="Picture 18">
            <a:extLst>
              <a:ext uri="{FF2B5EF4-FFF2-40B4-BE49-F238E27FC236}">
                <a16:creationId xmlns:a16="http://schemas.microsoft.com/office/drawing/2014/main" id="{255AD1AC-63D5-408E-8093-3ECDCB36C3C1}"/>
              </a:ext>
            </a:extLst>
          </p:cNvPr>
          <p:cNvPicPr>
            <a:picLocks noChangeAspect="1"/>
          </p:cNvPicPr>
          <p:nvPr/>
        </p:nvPicPr>
        <p:blipFill>
          <a:blip r:embed="rId7"/>
          <a:stretch>
            <a:fillRect/>
          </a:stretch>
        </p:blipFill>
        <p:spPr>
          <a:xfrm>
            <a:off x="5148064" y="1215753"/>
            <a:ext cx="2377050" cy="772800"/>
          </a:xfrm>
          <a:prstGeom prst="rect">
            <a:avLst/>
          </a:prstGeom>
        </p:spPr>
      </p:pic>
    </p:spTree>
    <p:extLst>
      <p:ext uri="{BB962C8B-B14F-4D97-AF65-F5344CB8AC3E}">
        <p14:creationId xmlns:p14="http://schemas.microsoft.com/office/powerpoint/2010/main" val="198433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991822" y="3143281"/>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821547" y="4358715"/>
            <a:ext cx="1749150" cy="716800"/>
          </a:xfrm>
          <a:prstGeom prst="rect">
            <a:avLst/>
          </a:prstGeom>
        </p:spPr>
      </p:pic>
      <p:pic>
        <p:nvPicPr>
          <p:cNvPr id="2" name="Picture 1">
            <a:extLst>
              <a:ext uri="{FF2B5EF4-FFF2-40B4-BE49-F238E27FC236}">
                <a16:creationId xmlns:a16="http://schemas.microsoft.com/office/drawing/2014/main" id="{F2B9B011-367F-4B07-89B6-8A9F3ECBE6EE}"/>
              </a:ext>
            </a:extLst>
          </p:cNvPr>
          <p:cNvPicPr>
            <a:picLocks noChangeAspect="1"/>
          </p:cNvPicPr>
          <p:nvPr/>
        </p:nvPicPr>
        <p:blipFill>
          <a:blip r:embed="rId5"/>
          <a:stretch>
            <a:fillRect/>
          </a:stretch>
        </p:blipFill>
        <p:spPr>
          <a:xfrm>
            <a:off x="2051720" y="1888865"/>
            <a:ext cx="5288805" cy="330182"/>
          </a:xfrm>
          <a:prstGeom prst="rect">
            <a:avLst/>
          </a:prstGeom>
        </p:spPr>
      </p:pic>
      <p:pic>
        <p:nvPicPr>
          <p:cNvPr id="12" name="Picture 11">
            <a:extLst>
              <a:ext uri="{FF2B5EF4-FFF2-40B4-BE49-F238E27FC236}">
                <a16:creationId xmlns:a16="http://schemas.microsoft.com/office/drawing/2014/main" id="{542A6FCE-C88A-4FD5-B830-7E6563F870AF}"/>
              </a:ext>
            </a:extLst>
          </p:cNvPr>
          <p:cNvPicPr>
            <a:picLocks noChangeAspect="1"/>
          </p:cNvPicPr>
          <p:nvPr/>
        </p:nvPicPr>
        <p:blipFill>
          <a:blip r:embed="rId6"/>
          <a:stretch>
            <a:fillRect/>
          </a:stretch>
        </p:blipFill>
        <p:spPr>
          <a:xfrm>
            <a:off x="3976044" y="2322652"/>
            <a:ext cx="1306625" cy="334659"/>
          </a:xfrm>
          <a:prstGeom prst="rect">
            <a:avLst/>
          </a:prstGeom>
        </p:spPr>
      </p:pic>
      <p:pic>
        <p:nvPicPr>
          <p:cNvPr id="13" name="Picture 12">
            <a:extLst>
              <a:ext uri="{FF2B5EF4-FFF2-40B4-BE49-F238E27FC236}">
                <a16:creationId xmlns:a16="http://schemas.microsoft.com/office/drawing/2014/main" id="{1C72D672-5D38-4AC4-8C37-1682026B0944}"/>
              </a:ext>
            </a:extLst>
          </p:cNvPr>
          <p:cNvPicPr>
            <a:picLocks noChangeAspect="1"/>
          </p:cNvPicPr>
          <p:nvPr/>
        </p:nvPicPr>
        <p:blipFill>
          <a:blip r:embed="rId7"/>
          <a:stretch>
            <a:fillRect/>
          </a:stretch>
        </p:blipFill>
        <p:spPr>
          <a:xfrm>
            <a:off x="3457284" y="2657311"/>
            <a:ext cx="2344146" cy="345908"/>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3" name="Picture 12">
            <a:extLst>
              <a:ext uri="{FF2B5EF4-FFF2-40B4-BE49-F238E27FC236}">
                <a16:creationId xmlns:a16="http://schemas.microsoft.com/office/drawing/2014/main" id="{70D6E7D2-6379-4FE5-B602-668547920031}"/>
              </a:ext>
            </a:extLst>
          </p:cNvPr>
          <p:cNvPicPr>
            <a:picLocks noChangeAspect="1"/>
          </p:cNvPicPr>
          <p:nvPr/>
        </p:nvPicPr>
        <p:blipFill>
          <a:blip r:embed="rId3"/>
          <a:stretch>
            <a:fillRect/>
          </a:stretch>
        </p:blipFill>
        <p:spPr>
          <a:xfrm>
            <a:off x="3489754" y="1800794"/>
            <a:ext cx="2825550" cy="1276800"/>
          </a:xfrm>
          <a:prstGeom prst="rect">
            <a:avLst/>
          </a:prstGeom>
        </p:spPr>
      </p:pic>
      <p:pic>
        <p:nvPicPr>
          <p:cNvPr id="14" name="Picture 13">
            <a:extLst>
              <a:ext uri="{FF2B5EF4-FFF2-40B4-BE49-F238E27FC236}">
                <a16:creationId xmlns:a16="http://schemas.microsoft.com/office/drawing/2014/main" id="{B7875FA8-79E0-4B88-83AB-6D23F37A0974}"/>
              </a:ext>
            </a:extLst>
          </p:cNvPr>
          <p:cNvPicPr>
            <a:picLocks noChangeAspect="1"/>
          </p:cNvPicPr>
          <p:nvPr/>
        </p:nvPicPr>
        <p:blipFill rotWithShape="1">
          <a:blip r:embed="rId4"/>
          <a:srcRect b="-11188"/>
          <a:stretch/>
        </p:blipFill>
        <p:spPr>
          <a:xfrm>
            <a:off x="3377629" y="3251370"/>
            <a:ext cx="3049800" cy="1257750"/>
          </a:xfrm>
          <a:prstGeom prst="rect">
            <a:avLst/>
          </a:prstGeom>
        </p:spPr>
      </p:pic>
      <p:pic>
        <p:nvPicPr>
          <p:cNvPr id="15" name="Picture 14">
            <a:extLst>
              <a:ext uri="{FF2B5EF4-FFF2-40B4-BE49-F238E27FC236}">
                <a16:creationId xmlns:a16="http://schemas.microsoft.com/office/drawing/2014/main" id="{FA5D8EA7-6098-4F1A-AC79-362C72D80D18}"/>
              </a:ext>
            </a:extLst>
          </p:cNvPr>
          <p:cNvPicPr>
            <a:picLocks noChangeAspect="1"/>
          </p:cNvPicPr>
          <p:nvPr/>
        </p:nvPicPr>
        <p:blipFill>
          <a:blip r:embed="rId5"/>
          <a:stretch>
            <a:fillRect/>
          </a:stretch>
        </p:blipFill>
        <p:spPr>
          <a:xfrm>
            <a:off x="3826129" y="4509120"/>
            <a:ext cx="2152800" cy="1310400"/>
          </a:xfrm>
          <a:prstGeom prst="rect">
            <a:avLst/>
          </a:prstGeom>
        </p:spPr>
      </p:pic>
      <p:pic>
        <p:nvPicPr>
          <p:cNvPr id="16" name="Picture 15">
            <a:extLst>
              <a:ext uri="{FF2B5EF4-FFF2-40B4-BE49-F238E27FC236}">
                <a16:creationId xmlns:a16="http://schemas.microsoft.com/office/drawing/2014/main" id="{4D097A7C-6FA4-4414-8B82-27953F7AE1BB}"/>
              </a:ext>
            </a:extLst>
          </p:cNvPr>
          <p:cNvPicPr>
            <a:picLocks noChangeAspect="1"/>
          </p:cNvPicPr>
          <p:nvPr/>
        </p:nvPicPr>
        <p:blipFill>
          <a:blip r:embed="rId6"/>
          <a:stretch>
            <a:fillRect/>
          </a:stretch>
        </p:blipFill>
        <p:spPr>
          <a:xfrm>
            <a:off x="4027954" y="928688"/>
            <a:ext cx="1749150" cy="761600"/>
          </a:xfrm>
          <a:prstGeom prst="rect">
            <a:avLst/>
          </a:prstGeom>
        </p:spPr>
      </p:pic>
    </p:spTree>
    <p:extLst>
      <p:ext uri="{BB962C8B-B14F-4D97-AF65-F5344CB8AC3E}">
        <p14:creationId xmlns:p14="http://schemas.microsoft.com/office/powerpoint/2010/main" val="1683985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31A8F824-0291-41F8-8AC3-A55240824E1A}"/>
              </a:ext>
            </a:extLst>
          </p:cNvPr>
          <p:cNvPicPr>
            <a:picLocks noChangeAspect="1"/>
          </p:cNvPicPr>
          <p:nvPr/>
        </p:nvPicPr>
        <p:blipFill>
          <a:blip r:embed="rId3"/>
          <a:stretch>
            <a:fillRect/>
          </a:stretch>
        </p:blipFill>
        <p:spPr>
          <a:xfrm>
            <a:off x="0" y="860117"/>
            <a:ext cx="9144000" cy="5137766"/>
          </a:xfrm>
          <a:prstGeom prst="rect">
            <a:avLst/>
          </a:prstGeom>
        </p:spPr>
      </p:pic>
    </p:spTree>
    <p:extLst>
      <p:ext uri="{BB962C8B-B14F-4D97-AF65-F5344CB8AC3E}">
        <p14:creationId xmlns:p14="http://schemas.microsoft.com/office/powerpoint/2010/main" val="301429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7" name="Picture 6">
            <a:extLst>
              <a:ext uri="{FF2B5EF4-FFF2-40B4-BE49-F238E27FC236}">
                <a16:creationId xmlns:a16="http://schemas.microsoft.com/office/drawing/2014/main" id="{E0903D5D-F982-4348-B8AD-A0ECEA4BCA39}"/>
              </a:ext>
            </a:extLst>
          </p:cNvPr>
          <p:cNvPicPr>
            <a:picLocks noChangeAspect="1"/>
          </p:cNvPicPr>
          <p:nvPr/>
        </p:nvPicPr>
        <p:blipFill>
          <a:blip r:embed="rId3"/>
          <a:stretch>
            <a:fillRect/>
          </a:stretch>
        </p:blipFill>
        <p:spPr>
          <a:xfrm>
            <a:off x="1365225" y="1907240"/>
            <a:ext cx="6413550" cy="2654400"/>
          </a:xfrm>
          <a:prstGeom prst="rect">
            <a:avLst/>
          </a:prstGeom>
        </p:spPr>
      </p:pic>
    </p:spTree>
    <p:extLst>
      <p:ext uri="{BB962C8B-B14F-4D97-AF65-F5344CB8AC3E}">
        <p14:creationId xmlns:p14="http://schemas.microsoft.com/office/powerpoint/2010/main" val="190800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44" y="1014074"/>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1.Abbildungsvorschrift </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7" name="Picture 6">
            <a:extLst>
              <a:ext uri="{FF2B5EF4-FFF2-40B4-BE49-F238E27FC236}">
                <a16:creationId xmlns:a16="http://schemas.microsoft.com/office/drawing/2014/main" id="{C64CC2F4-7222-4235-A78E-52082800674D}"/>
              </a:ext>
            </a:extLst>
          </p:cNvPr>
          <p:cNvPicPr>
            <a:picLocks noChangeAspect="1"/>
          </p:cNvPicPr>
          <p:nvPr/>
        </p:nvPicPr>
        <p:blipFill>
          <a:blip r:embed="rId3"/>
          <a:stretch>
            <a:fillRect/>
          </a:stretch>
        </p:blipFill>
        <p:spPr>
          <a:xfrm>
            <a:off x="2339752" y="1268760"/>
            <a:ext cx="4814139" cy="4104456"/>
          </a:xfrm>
          <a:prstGeom prst="rect">
            <a:avLst/>
          </a:prstGeom>
        </p:spPr>
      </p:pic>
    </p:spTree>
    <p:extLst>
      <p:ext uri="{BB962C8B-B14F-4D97-AF65-F5344CB8AC3E}">
        <p14:creationId xmlns:p14="http://schemas.microsoft.com/office/powerpoint/2010/main" val="392203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pic>
        <p:nvPicPr>
          <p:cNvPr id="5" name="Picture 4">
            <a:extLst>
              <a:ext uri="{FF2B5EF4-FFF2-40B4-BE49-F238E27FC236}">
                <a16:creationId xmlns:a16="http://schemas.microsoft.com/office/drawing/2014/main" id="{C9E8B449-A420-4A0C-B153-CDE1B4B40E01}"/>
              </a:ext>
            </a:extLst>
          </p:cNvPr>
          <p:cNvPicPr>
            <a:picLocks noChangeAspect="1"/>
          </p:cNvPicPr>
          <p:nvPr/>
        </p:nvPicPr>
        <p:blipFill>
          <a:blip r:embed="rId5"/>
          <a:stretch>
            <a:fillRect/>
          </a:stretch>
        </p:blipFill>
        <p:spPr>
          <a:xfrm>
            <a:off x="5207320" y="4925791"/>
            <a:ext cx="2825550" cy="705600"/>
          </a:xfrm>
          <a:prstGeom prst="rect">
            <a:avLst/>
          </a:prstGeom>
        </p:spPr>
      </p:pic>
      <p:pic>
        <p:nvPicPr>
          <p:cNvPr id="6" name="Picture 5">
            <a:extLst>
              <a:ext uri="{FF2B5EF4-FFF2-40B4-BE49-F238E27FC236}">
                <a16:creationId xmlns:a16="http://schemas.microsoft.com/office/drawing/2014/main" id="{EF260702-FEB6-4D74-8C04-0001D624DFC9}"/>
              </a:ext>
            </a:extLst>
          </p:cNvPr>
          <p:cNvPicPr>
            <a:picLocks noChangeAspect="1"/>
          </p:cNvPicPr>
          <p:nvPr/>
        </p:nvPicPr>
        <p:blipFill>
          <a:blip r:embed="rId6"/>
          <a:stretch>
            <a:fillRect/>
          </a:stretch>
        </p:blipFill>
        <p:spPr>
          <a:xfrm>
            <a:off x="1143100" y="4873312"/>
            <a:ext cx="2825550" cy="795200"/>
          </a:xfrm>
          <a:prstGeom prst="rect">
            <a:avLst/>
          </a:prstGeom>
        </p:spPr>
      </p:pic>
      <p:sp>
        <p:nvSpPr>
          <p:cNvPr id="7" name="Arrow: Right 6">
            <a:extLst>
              <a:ext uri="{FF2B5EF4-FFF2-40B4-BE49-F238E27FC236}">
                <a16:creationId xmlns:a16="http://schemas.microsoft.com/office/drawing/2014/main" id="{D0CDA7D6-8343-4DD3-9976-0C8080BDCF37}"/>
              </a:ext>
            </a:extLst>
          </p:cNvPr>
          <p:cNvSpPr/>
          <p:nvPr/>
        </p:nvSpPr>
        <p:spPr bwMode="auto">
          <a:xfrm>
            <a:off x="4299386" y="5077132"/>
            <a:ext cx="545227" cy="440100"/>
          </a:xfrm>
          <a:prstGeom prst="rightArrow">
            <a:avLst/>
          </a:prstGeom>
          <a:solidFill>
            <a:schemeClr val="tx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4057073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23088" y="1858617"/>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60977" y="1858617"/>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pic>
        <p:nvPicPr>
          <p:cNvPr id="2" name="Picture 1">
            <a:extLst>
              <a:ext uri="{FF2B5EF4-FFF2-40B4-BE49-F238E27FC236}">
                <a16:creationId xmlns:a16="http://schemas.microsoft.com/office/drawing/2014/main" id="{C2DE35E8-14E5-47C1-A7C0-E8340AC58AA5}"/>
              </a:ext>
            </a:extLst>
          </p:cNvPr>
          <p:cNvPicPr>
            <a:picLocks noChangeAspect="1"/>
          </p:cNvPicPr>
          <p:nvPr/>
        </p:nvPicPr>
        <p:blipFill rotWithShape="1">
          <a:blip r:embed="rId5"/>
          <a:srcRect l="12547" t="12023"/>
          <a:stretch/>
        </p:blipFill>
        <p:spPr>
          <a:xfrm>
            <a:off x="3491880" y="4909293"/>
            <a:ext cx="1897358" cy="839853"/>
          </a:xfrm>
          <a:prstGeom prst="rect">
            <a:avLst/>
          </a:prstGeom>
        </p:spPr>
      </p:pic>
    </p:spTree>
    <p:extLst>
      <p:ext uri="{BB962C8B-B14F-4D97-AF65-F5344CB8AC3E}">
        <p14:creationId xmlns:p14="http://schemas.microsoft.com/office/powerpoint/2010/main" val="1820142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Bestimmen der Linie w durch Minimierung von z</a:t>
            </a:r>
          </a:p>
        </p:txBody>
      </p:sp>
      <p:pic>
        <p:nvPicPr>
          <p:cNvPr id="2" name="Picture 1">
            <a:extLst>
              <a:ext uri="{FF2B5EF4-FFF2-40B4-BE49-F238E27FC236}">
                <a16:creationId xmlns:a16="http://schemas.microsoft.com/office/drawing/2014/main" id="{91906C12-544A-46EC-AB2C-E0A9DF3A7F4B}"/>
              </a:ext>
            </a:extLst>
          </p:cNvPr>
          <p:cNvPicPr>
            <a:picLocks noChangeAspect="1"/>
          </p:cNvPicPr>
          <p:nvPr/>
        </p:nvPicPr>
        <p:blipFill>
          <a:blip r:embed="rId3"/>
          <a:stretch>
            <a:fillRect/>
          </a:stretch>
        </p:blipFill>
        <p:spPr>
          <a:xfrm>
            <a:off x="755650" y="2097558"/>
            <a:ext cx="1345500" cy="313600"/>
          </a:xfrm>
          <a:prstGeom prst="rect">
            <a:avLst/>
          </a:prstGeom>
        </p:spPr>
      </p:pic>
      <p:pic>
        <p:nvPicPr>
          <p:cNvPr id="3" name="Picture 2">
            <a:extLst>
              <a:ext uri="{FF2B5EF4-FFF2-40B4-BE49-F238E27FC236}">
                <a16:creationId xmlns:a16="http://schemas.microsoft.com/office/drawing/2014/main" id="{6E8B8A7B-F262-411D-ADF2-BCB88F9EE483}"/>
              </a:ext>
            </a:extLst>
          </p:cNvPr>
          <p:cNvPicPr>
            <a:picLocks noChangeAspect="1"/>
          </p:cNvPicPr>
          <p:nvPr/>
        </p:nvPicPr>
        <p:blipFill>
          <a:blip r:embed="rId4"/>
          <a:stretch>
            <a:fillRect/>
          </a:stretch>
        </p:blipFill>
        <p:spPr>
          <a:xfrm>
            <a:off x="801887" y="2637367"/>
            <a:ext cx="1255800" cy="571200"/>
          </a:xfrm>
          <a:prstGeom prst="rect">
            <a:avLst/>
          </a:prstGeom>
        </p:spPr>
      </p:pic>
      <p:pic>
        <p:nvPicPr>
          <p:cNvPr id="4" name="Picture 3">
            <a:extLst>
              <a:ext uri="{FF2B5EF4-FFF2-40B4-BE49-F238E27FC236}">
                <a16:creationId xmlns:a16="http://schemas.microsoft.com/office/drawing/2014/main" id="{1612E554-79A4-47F5-87DB-83210D90A552}"/>
              </a:ext>
            </a:extLst>
          </p:cNvPr>
          <p:cNvPicPr>
            <a:picLocks noChangeAspect="1"/>
          </p:cNvPicPr>
          <p:nvPr/>
        </p:nvPicPr>
        <p:blipFill>
          <a:blip r:embed="rId5"/>
          <a:stretch>
            <a:fillRect/>
          </a:stretch>
        </p:blipFill>
        <p:spPr>
          <a:xfrm>
            <a:off x="909632" y="3439551"/>
            <a:ext cx="1031550" cy="459200"/>
          </a:xfrm>
          <a:prstGeom prst="rect">
            <a:avLst/>
          </a:prstGeom>
        </p:spPr>
      </p:pic>
      <p:pic>
        <p:nvPicPr>
          <p:cNvPr id="7" name="Picture 6">
            <a:extLst>
              <a:ext uri="{FF2B5EF4-FFF2-40B4-BE49-F238E27FC236}">
                <a16:creationId xmlns:a16="http://schemas.microsoft.com/office/drawing/2014/main" id="{52EB2AE4-5B5E-4888-889D-DB3778571CB5}"/>
              </a:ext>
            </a:extLst>
          </p:cNvPr>
          <p:cNvPicPr>
            <a:picLocks noChangeAspect="1"/>
          </p:cNvPicPr>
          <p:nvPr/>
        </p:nvPicPr>
        <p:blipFill>
          <a:blip r:embed="rId6"/>
          <a:stretch>
            <a:fillRect/>
          </a:stretch>
        </p:blipFill>
        <p:spPr>
          <a:xfrm>
            <a:off x="775082" y="4141390"/>
            <a:ext cx="1300650" cy="302400"/>
          </a:xfrm>
          <a:prstGeom prst="rect">
            <a:avLst/>
          </a:prstGeom>
        </p:spPr>
      </p:pic>
      <p:pic>
        <p:nvPicPr>
          <p:cNvPr id="12" name="Picture 11">
            <a:extLst>
              <a:ext uri="{FF2B5EF4-FFF2-40B4-BE49-F238E27FC236}">
                <a16:creationId xmlns:a16="http://schemas.microsoft.com/office/drawing/2014/main" id="{9EC62CFF-2F8A-4AD7-9998-066515FF316A}"/>
              </a:ext>
            </a:extLst>
          </p:cNvPr>
          <p:cNvPicPr>
            <a:picLocks noChangeAspect="1"/>
          </p:cNvPicPr>
          <p:nvPr/>
        </p:nvPicPr>
        <p:blipFill>
          <a:blip r:embed="rId7"/>
          <a:stretch>
            <a:fillRect/>
          </a:stretch>
        </p:blipFill>
        <p:spPr>
          <a:xfrm>
            <a:off x="819932" y="4665005"/>
            <a:ext cx="1210950" cy="436800"/>
          </a:xfrm>
          <a:prstGeom prst="rect">
            <a:avLst/>
          </a:prstGeom>
        </p:spPr>
      </p:pic>
      <p:pic>
        <p:nvPicPr>
          <p:cNvPr id="13" name="Picture 12">
            <a:extLst>
              <a:ext uri="{FF2B5EF4-FFF2-40B4-BE49-F238E27FC236}">
                <a16:creationId xmlns:a16="http://schemas.microsoft.com/office/drawing/2014/main" id="{FD50FDA3-6540-489A-A617-A438043B20C6}"/>
              </a:ext>
            </a:extLst>
          </p:cNvPr>
          <p:cNvPicPr>
            <a:picLocks noChangeAspect="1"/>
          </p:cNvPicPr>
          <p:nvPr/>
        </p:nvPicPr>
        <p:blipFill>
          <a:blip r:embed="rId8"/>
          <a:stretch>
            <a:fillRect/>
          </a:stretch>
        </p:blipFill>
        <p:spPr>
          <a:xfrm>
            <a:off x="2574915" y="2081913"/>
            <a:ext cx="4888650" cy="1332800"/>
          </a:xfrm>
          <a:prstGeom prst="rect">
            <a:avLst/>
          </a:prstGeom>
        </p:spPr>
      </p:pic>
      <p:pic>
        <p:nvPicPr>
          <p:cNvPr id="14" name="Picture 13">
            <a:extLst>
              <a:ext uri="{FF2B5EF4-FFF2-40B4-BE49-F238E27FC236}">
                <a16:creationId xmlns:a16="http://schemas.microsoft.com/office/drawing/2014/main" id="{876E5A57-FC0C-44FD-8342-87B9B6575A63}"/>
              </a:ext>
            </a:extLst>
          </p:cNvPr>
          <p:cNvPicPr>
            <a:picLocks noChangeAspect="1"/>
          </p:cNvPicPr>
          <p:nvPr/>
        </p:nvPicPr>
        <p:blipFill>
          <a:blip r:embed="rId9"/>
          <a:stretch>
            <a:fillRect/>
          </a:stretch>
        </p:blipFill>
        <p:spPr>
          <a:xfrm>
            <a:off x="4011375" y="3651581"/>
            <a:ext cx="1121250" cy="616000"/>
          </a:xfrm>
          <a:prstGeom prst="rect">
            <a:avLst/>
          </a:prstGeom>
        </p:spPr>
      </p:pic>
      <p:pic>
        <p:nvPicPr>
          <p:cNvPr id="15" name="Picture 14">
            <a:extLst>
              <a:ext uri="{FF2B5EF4-FFF2-40B4-BE49-F238E27FC236}">
                <a16:creationId xmlns:a16="http://schemas.microsoft.com/office/drawing/2014/main" id="{81C52D7E-B6D1-44CA-90A9-03C993AE87B5}"/>
              </a:ext>
            </a:extLst>
          </p:cNvPr>
          <p:cNvPicPr>
            <a:picLocks noChangeAspect="1"/>
          </p:cNvPicPr>
          <p:nvPr/>
        </p:nvPicPr>
        <p:blipFill>
          <a:blip r:embed="rId10"/>
          <a:stretch>
            <a:fillRect/>
          </a:stretch>
        </p:blipFill>
        <p:spPr>
          <a:xfrm>
            <a:off x="2843808" y="4352432"/>
            <a:ext cx="4171050" cy="1164800"/>
          </a:xfrm>
          <a:prstGeom prst="rect">
            <a:avLst/>
          </a:prstGeom>
        </p:spPr>
      </p:pic>
    </p:spTree>
    <p:extLst>
      <p:ext uri="{BB962C8B-B14F-4D97-AF65-F5344CB8AC3E}">
        <p14:creationId xmlns:p14="http://schemas.microsoft.com/office/powerpoint/2010/main" val="2524177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C1879630-07C2-4F37-846A-34B21D344E77}"/>
              </a:ext>
            </a:extLst>
          </p:cNvPr>
          <p:cNvPicPr>
            <a:picLocks noChangeAspect="1"/>
          </p:cNvPicPr>
          <p:nvPr/>
        </p:nvPicPr>
        <p:blipFill>
          <a:blip r:embed="rId3"/>
          <a:stretch>
            <a:fillRect/>
          </a:stretch>
        </p:blipFill>
        <p:spPr>
          <a:xfrm>
            <a:off x="448504" y="1340768"/>
            <a:ext cx="3274050" cy="716800"/>
          </a:xfrm>
          <a:prstGeom prst="rect">
            <a:avLst/>
          </a:prstGeom>
        </p:spPr>
      </p:pic>
      <p:pic>
        <p:nvPicPr>
          <p:cNvPr id="6" name="Picture 5">
            <a:extLst>
              <a:ext uri="{FF2B5EF4-FFF2-40B4-BE49-F238E27FC236}">
                <a16:creationId xmlns:a16="http://schemas.microsoft.com/office/drawing/2014/main" id="{56395099-CE3B-4C68-B70D-F108466914DB}"/>
              </a:ext>
            </a:extLst>
          </p:cNvPr>
          <p:cNvPicPr>
            <a:picLocks noChangeAspect="1"/>
          </p:cNvPicPr>
          <p:nvPr/>
        </p:nvPicPr>
        <p:blipFill>
          <a:blip r:embed="rId4"/>
          <a:stretch>
            <a:fillRect/>
          </a:stretch>
        </p:blipFill>
        <p:spPr>
          <a:xfrm>
            <a:off x="897004" y="2469648"/>
            <a:ext cx="2377050" cy="582400"/>
          </a:xfrm>
          <a:prstGeom prst="rect">
            <a:avLst/>
          </a:prstGeom>
        </p:spPr>
      </p:pic>
      <p:pic>
        <p:nvPicPr>
          <p:cNvPr id="16" name="Picture 15">
            <a:extLst>
              <a:ext uri="{FF2B5EF4-FFF2-40B4-BE49-F238E27FC236}">
                <a16:creationId xmlns:a16="http://schemas.microsoft.com/office/drawing/2014/main" id="{A78A6333-E8E6-40D9-BA58-DE626098A39F}"/>
              </a:ext>
            </a:extLst>
          </p:cNvPr>
          <p:cNvPicPr>
            <a:picLocks noChangeAspect="1"/>
          </p:cNvPicPr>
          <p:nvPr/>
        </p:nvPicPr>
        <p:blipFill>
          <a:blip r:embed="rId5"/>
          <a:stretch>
            <a:fillRect/>
          </a:stretch>
        </p:blipFill>
        <p:spPr>
          <a:xfrm>
            <a:off x="971550" y="3517321"/>
            <a:ext cx="717600" cy="694400"/>
          </a:xfrm>
          <a:prstGeom prst="rect">
            <a:avLst/>
          </a:prstGeom>
        </p:spPr>
      </p:pic>
      <p:pic>
        <p:nvPicPr>
          <p:cNvPr id="17" name="Picture 16">
            <a:extLst>
              <a:ext uri="{FF2B5EF4-FFF2-40B4-BE49-F238E27FC236}">
                <a16:creationId xmlns:a16="http://schemas.microsoft.com/office/drawing/2014/main" id="{E51774C0-44D9-4C4E-8A70-F8012C04A816}"/>
              </a:ext>
            </a:extLst>
          </p:cNvPr>
          <p:cNvPicPr>
            <a:picLocks noChangeAspect="1"/>
          </p:cNvPicPr>
          <p:nvPr/>
        </p:nvPicPr>
        <p:blipFill>
          <a:blip r:embed="rId6"/>
          <a:stretch>
            <a:fillRect/>
          </a:stretch>
        </p:blipFill>
        <p:spPr>
          <a:xfrm>
            <a:off x="2146489" y="3618121"/>
            <a:ext cx="897000" cy="593600"/>
          </a:xfrm>
          <a:prstGeom prst="rect">
            <a:avLst/>
          </a:prstGeom>
        </p:spPr>
      </p:pic>
      <p:pic>
        <p:nvPicPr>
          <p:cNvPr id="18" name="Picture 17">
            <a:extLst>
              <a:ext uri="{FF2B5EF4-FFF2-40B4-BE49-F238E27FC236}">
                <a16:creationId xmlns:a16="http://schemas.microsoft.com/office/drawing/2014/main" id="{A2E21735-84F4-4EA7-8040-FCDCE0C19FDC}"/>
              </a:ext>
            </a:extLst>
          </p:cNvPr>
          <p:cNvPicPr>
            <a:picLocks noChangeAspect="1"/>
          </p:cNvPicPr>
          <p:nvPr/>
        </p:nvPicPr>
        <p:blipFill>
          <a:blip r:embed="rId7"/>
          <a:stretch>
            <a:fillRect/>
          </a:stretch>
        </p:blipFill>
        <p:spPr>
          <a:xfrm>
            <a:off x="1053979" y="4489402"/>
            <a:ext cx="2063100" cy="716800"/>
          </a:xfrm>
          <a:prstGeom prst="rect">
            <a:avLst/>
          </a:prstGeom>
        </p:spPr>
      </p:pic>
      <p:pic>
        <p:nvPicPr>
          <p:cNvPr id="19" name="Picture 18">
            <a:extLst>
              <a:ext uri="{FF2B5EF4-FFF2-40B4-BE49-F238E27FC236}">
                <a16:creationId xmlns:a16="http://schemas.microsoft.com/office/drawing/2014/main" id="{C762EF9C-95D0-4227-ADCE-F37FDAFCE630}"/>
              </a:ext>
            </a:extLst>
          </p:cNvPr>
          <p:cNvPicPr>
            <a:picLocks noChangeAspect="1"/>
          </p:cNvPicPr>
          <p:nvPr/>
        </p:nvPicPr>
        <p:blipFill>
          <a:blip r:embed="rId8"/>
          <a:stretch>
            <a:fillRect/>
          </a:stretch>
        </p:blipFill>
        <p:spPr>
          <a:xfrm>
            <a:off x="5148064" y="1321609"/>
            <a:ext cx="2348324" cy="1730439"/>
          </a:xfrm>
          <a:prstGeom prst="rect">
            <a:avLst/>
          </a:prstGeom>
        </p:spPr>
      </p:pic>
      <p:pic>
        <p:nvPicPr>
          <p:cNvPr id="20" name="Picture 19">
            <a:extLst>
              <a:ext uri="{FF2B5EF4-FFF2-40B4-BE49-F238E27FC236}">
                <a16:creationId xmlns:a16="http://schemas.microsoft.com/office/drawing/2014/main" id="{1D6664A1-5BFD-4583-BE44-A0C1A0FE2409}"/>
              </a:ext>
            </a:extLst>
          </p:cNvPr>
          <p:cNvPicPr>
            <a:picLocks noChangeAspect="1"/>
          </p:cNvPicPr>
          <p:nvPr/>
        </p:nvPicPr>
        <p:blipFill>
          <a:blip r:embed="rId9"/>
          <a:stretch>
            <a:fillRect/>
          </a:stretch>
        </p:blipFill>
        <p:spPr>
          <a:xfrm>
            <a:off x="4633564" y="3786377"/>
            <a:ext cx="1435200" cy="448000"/>
          </a:xfrm>
          <a:prstGeom prst="rect">
            <a:avLst/>
          </a:prstGeom>
        </p:spPr>
      </p:pic>
      <p:pic>
        <p:nvPicPr>
          <p:cNvPr id="21" name="Picture 20">
            <a:extLst>
              <a:ext uri="{FF2B5EF4-FFF2-40B4-BE49-F238E27FC236}">
                <a16:creationId xmlns:a16="http://schemas.microsoft.com/office/drawing/2014/main" id="{44888698-E4E9-4B65-BFDD-A4F5BADA2D71}"/>
              </a:ext>
            </a:extLst>
          </p:cNvPr>
          <p:cNvPicPr>
            <a:picLocks noChangeAspect="1"/>
          </p:cNvPicPr>
          <p:nvPr/>
        </p:nvPicPr>
        <p:blipFill rotWithShape="1">
          <a:blip r:embed="rId10"/>
          <a:srcRect t="10000"/>
          <a:stretch/>
        </p:blipFill>
        <p:spPr>
          <a:xfrm>
            <a:off x="6584438" y="3786377"/>
            <a:ext cx="1659450" cy="504000"/>
          </a:xfrm>
          <a:prstGeom prst="rect">
            <a:avLst/>
          </a:prstGeom>
        </p:spPr>
      </p:pic>
      <p:pic>
        <p:nvPicPr>
          <p:cNvPr id="22" name="Picture 21">
            <a:extLst>
              <a:ext uri="{FF2B5EF4-FFF2-40B4-BE49-F238E27FC236}">
                <a16:creationId xmlns:a16="http://schemas.microsoft.com/office/drawing/2014/main" id="{761267A0-2E3E-4627-88E3-67AA92645D4A}"/>
              </a:ext>
            </a:extLst>
          </p:cNvPr>
          <p:cNvPicPr>
            <a:picLocks noChangeAspect="1"/>
          </p:cNvPicPr>
          <p:nvPr/>
        </p:nvPicPr>
        <p:blipFill>
          <a:blip r:embed="rId11"/>
          <a:stretch>
            <a:fillRect/>
          </a:stretch>
        </p:blipFill>
        <p:spPr>
          <a:xfrm>
            <a:off x="5671901" y="3260169"/>
            <a:ext cx="1300650" cy="369600"/>
          </a:xfrm>
          <a:prstGeom prst="rect">
            <a:avLst/>
          </a:prstGeom>
        </p:spPr>
      </p:pic>
      <p:pic>
        <p:nvPicPr>
          <p:cNvPr id="23" name="Picture 22">
            <a:extLst>
              <a:ext uri="{FF2B5EF4-FFF2-40B4-BE49-F238E27FC236}">
                <a16:creationId xmlns:a16="http://schemas.microsoft.com/office/drawing/2014/main" id="{A4D1AAD1-51B1-47B9-AE2B-C188F26586E4}"/>
              </a:ext>
            </a:extLst>
          </p:cNvPr>
          <p:cNvPicPr>
            <a:picLocks noChangeAspect="1"/>
          </p:cNvPicPr>
          <p:nvPr/>
        </p:nvPicPr>
        <p:blipFill>
          <a:blip r:embed="rId12"/>
          <a:stretch>
            <a:fillRect/>
          </a:stretch>
        </p:blipFill>
        <p:spPr>
          <a:xfrm>
            <a:off x="5580112" y="4422202"/>
            <a:ext cx="1569750" cy="784000"/>
          </a:xfrm>
          <a:prstGeom prst="rect">
            <a:avLst/>
          </a:prstGeom>
        </p:spPr>
      </p:pic>
    </p:spTree>
    <p:extLst>
      <p:ext uri="{BB962C8B-B14F-4D97-AF65-F5344CB8AC3E}">
        <p14:creationId xmlns:p14="http://schemas.microsoft.com/office/powerpoint/2010/main" val="64103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Zerlegung der affinen komponente</a:t>
            </a:r>
          </a:p>
        </p:txBody>
      </p:sp>
      <p:pic>
        <p:nvPicPr>
          <p:cNvPr id="3" name="Picture 2">
            <a:extLst>
              <a:ext uri="{FF2B5EF4-FFF2-40B4-BE49-F238E27FC236}">
                <a16:creationId xmlns:a16="http://schemas.microsoft.com/office/drawing/2014/main" id="{596BE7E8-C22F-4FAC-A8BD-7A59B4F60472}"/>
              </a:ext>
            </a:extLst>
          </p:cNvPr>
          <p:cNvPicPr>
            <a:picLocks noChangeAspect="1"/>
          </p:cNvPicPr>
          <p:nvPr/>
        </p:nvPicPr>
        <p:blipFill>
          <a:blip r:embed="rId3"/>
          <a:stretch>
            <a:fillRect/>
          </a:stretch>
        </p:blipFill>
        <p:spPr>
          <a:xfrm>
            <a:off x="2890125" y="2404200"/>
            <a:ext cx="3363750" cy="2049600"/>
          </a:xfrm>
          <a:prstGeom prst="rect">
            <a:avLst/>
          </a:prstGeom>
        </p:spPr>
      </p:pic>
    </p:spTree>
    <p:extLst>
      <p:ext uri="{BB962C8B-B14F-4D97-AF65-F5344CB8AC3E}">
        <p14:creationId xmlns:p14="http://schemas.microsoft.com/office/powerpoint/2010/main" val="3046753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15096" y="1685478"/>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52987" y="1685478"/>
            <a:ext cx="4537890" cy="2820539"/>
          </a:xfrm>
          <a:prstGeom prst="rect">
            <a:avLst/>
          </a:prstGeom>
        </p:spPr>
      </p:pic>
      <p:pic>
        <p:nvPicPr>
          <p:cNvPr id="5" name="Picture 4">
            <a:extLst>
              <a:ext uri="{FF2B5EF4-FFF2-40B4-BE49-F238E27FC236}">
                <a16:creationId xmlns:a16="http://schemas.microsoft.com/office/drawing/2014/main" id="{1ADCF5DC-846E-4120-9FBD-65632FFF038F}"/>
              </a:ext>
            </a:extLst>
          </p:cNvPr>
          <p:cNvPicPr>
            <a:picLocks noChangeAspect="1"/>
          </p:cNvPicPr>
          <p:nvPr/>
        </p:nvPicPr>
        <p:blipFill>
          <a:blip r:embed="rId5"/>
          <a:stretch>
            <a:fillRect/>
          </a:stretch>
        </p:blipFill>
        <p:spPr>
          <a:xfrm>
            <a:off x="1038788" y="4709889"/>
            <a:ext cx="6637800" cy="1008000"/>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7" name="Picture 6">
            <a:extLst>
              <a:ext uri="{FF2B5EF4-FFF2-40B4-BE49-F238E27FC236}">
                <a16:creationId xmlns:a16="http://schemas.microsoft.com/office/drawing/2014/main" id="{6AB71C77-08BD-4C04-A385-83FB64A4CDFF}"/>
              </a:ext>
            </a:extLst>
          </p:cNvPr>
          <p:cNvPicPr>
            <a:picLocks noChangeAspect="1"/>
          </p:cNvPicPr>
          <p:nvPr/>
        </p:nvPicPr>
        <p:blipFill>
          <a:blip r:embed="rId3"/>
          <a:stretch>
            <a:fillRect/>
          </a:stretch>
        </p:blipFill>
        <p:spPr>
          <a:xfrm>
            <a:off x="2249738" y="1328881"/>
            <a:ext cx="4215900" cy="2318400"/>
          </a:xfrm>
          <a:prstGeom prst="rect">
            <a:avLst/>
          </a:prstGeom>
        </p:spPr>
      </p:pic>
      <p:pic>
        <p:nvPicPr>
          <p:cNvPr id="13" name="Picture 12">
            <a:extLst>
              <a:ext uri="{FF2B5EF4-FFF2-40B4-BE49-F238E27FC236}">
                <a16:creationId xmlns:a16="http://schemas.microsoft.com/office/drawing/2014/main" id="{A1F32729-D237-439E-A3BF-553A0E09DF28}"/>
              </a:ext>
            </a:extLst>
          </p:cNvPr>
          <p:cNvPicPr>
            <a:picLocks noChangeAspect="1"/>
          </p:cNvPicPr>
          <p:nvPr/>
        </p:nvPicPr>
        <p:blipFill>
          <a:blip r:embed="rId4"/>
          <a:stretch>
            <a:fillRect/>
          </a:stretch>
        </p:blipFill>
        <p:spPr>
          <a:xfrm>
            <a:off x="2249738" y="4221088"/>
            <a:ext cx="6637800" cy="1008000"/>
          </a:xfrm>
          <a:prstGeom prst="rect">
            <a:avLst/>
          </a:prstGeom>
        </p:spPr>
      </p:pic>
      <p:pic>
        <p:nvPicPr>
          <p:cNvPr id="14" name="Picture 13">
            <a:extLst>
              <a:ext uri="{FF2B5EF4-FFF2-40B4-BE49-F238E27FC236}">
                <a16:creationId xmlns:a16="http://schemas.microsoft.com/office/drawing/2014/main" id="{41DC57D8-CDF3-4A6C-9EE6-1081A79EAB63}"/>
              </a:ext>
            </a:extLst>
          </p:cNvPr>
          <p:cNvPicPr>
            <a:picLocks noChangeAspect="1"/>
          </p:cNvPicPr>
          <p:nvPr/>
        </p:nvPicPr>
        <p:blipFill>
          <a:blip r:embed="rId5"/>
          <a:stretch>
            <a:fillRect/>
          </a:stretch>
        </p:blipFill>
        <p:spPr>
          <a:xfrm>
            <a:off x="240677" y="4260288"/>
            <a:ext cx="1569750" cy="929600"/>
          </a:xfrm>
          <a:prstGeom prst="rect">
            <a:avLst/>
          </a:prstGeom>
        </p:spPr>
      </p:pic>
      <p:sp>
        <p:nvSpPr>
          <p:cNvPr id="15" name="Arrow: Right 14">
            <a:extLst>
              <a:ext uri="{FF2B5EF4-FFF2-40B4-BE49-F238E27FC236}">
                <a16:creationId xmlns:a16="http://schemas.microsoft.com/office/drawing/2014/main" id="{34041BD3-4F7E-4776-96A4-A6CEAD7AC8C0}"/>
              </a:ext>
            </a:extLst>
          </p:cNvPr>
          <p:cNvSpPr/>
          <p:nvPr/>
        </p:nvSpPr>
        <p:spPr bwMode="auto">
          <a:xfrm>
            <a:off x="1903282" y="4628996"/>
            <a:ext cx="253600" cy="296084"/>
          </a:xfrm>
          <a:prstGeom prst="rightArrow">
            <a:avLst/>
          </a:prstGeom>
          <a:solidFill>
            <a:schemeClr val="tx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01658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1903363"/>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1903363"/>
            <a:ext cx="4492519" cy="2820539"/>
          </a:xfrm>
          <a:prstGeom prst="rect">
            <a:avLst/>
          </a:prstGeom>
        </p:spPr>
      </p:pic>
      <p:pic>
        <p:nvPicPr>
          <p:cNvPr id="3" name="Picture 2">
            <a:extLst>
              <a:ext uri="{FF2B5EF4-FFF2-40B4-BE49-F238E27FC236}">
                <a16:creationId xmlns:a16="http://schemas.microsoft.com/office/drawing/2014/main" id="{D88E4712-FF82-4D1D-879E-EFF6C2BE21E9}"/>
              </a:ext>
            </a:extLst>
          </p:cNvPr>
          <p:cNvPicPr>
            <a:picLocks noChangeAspect="1"/>
          </p:cNvPicPr>
          <p:nvPr/>
        </p:nvPicPr>
        <p:blipFill>
          <a:blip r:embed="rId5"/>
          <a:stretch>
            <a:fillRect/>
          </a:stretch>
        </p:blipFill>
        <p:spPr>
          <a:xfrm>
            <a:off x="3347864" y="4886720"/>
            <a:ext cx="2018250" cy="851200"/>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0374761-F5D7-4E78-A8A8-73F11FAE4D8F}"/>
              </a:ext>
            </a:extLst>
          </p:cNvPr>
          <p:cNvPicPr>
            <a:picLocks noChangeAspect="1"/>
          </p:cNvPicPr>
          <p:nvPr/>
        </p:nvPicPr>
        <p:blipFill>
          <a:blip r:embed="rId3"/>
          <a:stretch>
            <a:fillRect/>
          </a:stretch>
        </p:blipFill>
        <p:spPr>
          <a:xfrm>
            <a:off x="1881000" y="1453001"/>
            <a:ext cx="5382000" cy="336000"/>
          </a:xfrm>
          <a:prstGeom prst="rect">
            <a:avLst/>
          </a:prstGeom>
        </p:spPr>
      </p:pic>
      <p:pic>
        <p:nvPicPr>
          <p:cNvPr id="4" name="Picture 3">
            <a:extLst>
              <a:ext uri="{FF2B5EF4-FFF2-40B4-BE49-F238E27FC236}">
                <a16:creationId xmlns:a16="http://schemas.microsoft.com/office/drawing/2014/main" id="{D684A5B0-5952-4E41-B1A6-29D9438AB8D1}"/>
              </a:ext>
            </a:extLst>
          </p:cNvPr>
          <p:cNvPicPr>
            <a:picLocks noChangeAspect="1"/>
          </p:cNvPicPr>
          <p:nvPr/>
        </p:nvPicPr>
        <p:blipFill>
          <a:blip r:embed="rId4"/>
          <a:stretch>
            <a:fillRect/>
          </a:stretch>
        </p:blipFill>
        <p:spPr>
          <a:xfrm>
            <a:off x="1097868" y="1932850"/>
            <a:ext cx="6948264" cy="2354304"/>
          </a:xfrm>
          <a:prstGeom prst="rect">
            <a:avLst/>
          </a:prstGeom>
        </p:spPr>
      </p:pic>
      <p:grpSp>
        <p:nvGrpSpPr>
          <p:cNvPr id="12" name="Group 11">
            <a:extLst>
              <a:ext uri="{FF2B5EF4-FFF2-40B4-BE49-F238E27FC236}">
                <a16:creationId xmlns:a16="http://schemas.microsoft.com/office/drawing/2014/main" id="{75F5F899-BA3C-40C4-A2C8-C6C14C4CB2F4}"/>
              </a:ext>
            </a:extLst>
          </p:cNvPr>
          <p:cNvGrpSpPr/>
          <p:nvPr/>
        </p:nvGrpSpPr>
        <p:grpSpPr>
          <a:xfrm>
            <a:off x="2699792" y="4444717"/>
            <a:ext cx="1430964" cy="1392377"/>
            <a:chOff x="1546924" y="4444717"/>
            <a:chExt cx="1430964" cy="1392377"/>
          </a:xfrm>
        </p:grpSpPr>
        <p:pic>
          <p:nvPicPr>
            <p:cNvPr id="7" name="Picture 6">
              <a:extLst>
                <a:ext uri="{FF2B5EF4-FFF2-40B4-BE49-F238E27FC236}">
                  <a16:creationId xmlns:a16="http://schemas.microsoft.com/office/drawing/2014/main" id="{27460D93-B0E3-419E-AF29-D12A904E3C5E}"/>
                </a:ext>
              </a:extLst>
            </p:cNvPr>
            <p:cNvPicPr>
              <a:picLocks noChangeAspect="1"/>
            </p:cNvPicPr>
            <p:nvPr/>
          </p:nvPicPr>
          <p:blipFill rotWithShape="1">
            <a:blip r:embed="rId5"/>
            <a:srcRect l="8611"/>
            <a:stretch/>
          </p:blipFill>
          <p:spPr>
            <a:xfrm>
              <a:off x="1546924" y="4444717"/>
              <a:ext cx="1430964" cy="1392377"/>
            </a:xfrm>
            <a:prstGeom prst="rect">
              <a:avLst/>
            </a:prstGeom>
          </p:spPr>
        </p:pic>
        <p:sp>
          <p:nvSpPr>
            <p:cNvPr id="11" name="Rectangle 10">
              <a:extLst>
                <a:ext uri="{FF2B5EF4-FFF2-40B4-BE49-F238E27FC236}">
                  <a16:creationId xmlns:a16="http://schemas.microsoft.com/office/drawing/2014/main" id="{904E1172-077A-45EA-B556-F633BD36D71B}"/>
                </a:ext>
              </a:extLst>
            </p:cNvPr>
            <p:cNvSpPr/>
            <p:nvPr/>
          </p:nvSpPr>
          <p:spPr bwMode="auto">
            <a:xfrm>
              <a:off x="2604632" y="5549062"/>
              <a:ext cx="360040"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grpSp>
      <p:pic>
        <p:nvPicPr>
          <p:cNvPr id="13" name="Picture 12">
            <a:extLst>
              <a:ext uri="{FF2B5EF4-FFF2-40B4-BE49-F238E27FC236}">
                <a16:creationId xmlns:a16="http://schemas.microsoft.com/office/drawing/2014/main" id="{B1E97FC8-7192-4312-941D-F3B06A54692E}"/>
              </a:ext>
            </a:extLst>
          </p:cNvPr>
          <p:cNvPicPr>
            <a:picLocks noChangeAspect="1"/>
          </p:cNvPicPr>
          <p:nvPr/>
        </p:nvPicPr>
        <p:blipFill>
          <a:blip r:embed="rId6"/>
          <a:stretch>
            <a:fillRect/>
          </a:stretch>
        </p:blipFill>
        <p:spPr>
          <a:xfrm>
            <a:off x="4427984" y="4444716"/>
            <a:ext cx="2486471" cy="1392377"/>
          </a:xfrm>
          <a:prstGeom prst="rect">
            <a:avLst/>
          </a:prstGeom>
        </p:spPr>
      </p:pic>
    </p:spTree>
    <p:extLst>
      <p:ext uri="{BB962C8B-B14F-4D97-AF65-F5344CB8AC3E}">
        <p14:creationId xmlns:p14="http://schemas.microsoft.com/office/powerpoint/2010/main" val="4183275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 Fundamental Matrix und essentielle Matrix</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825DDA1-5005-4274-8328-0AD8ED5B1A0A}"/>
              </a:ext>
            </a:extLst>
          </p:cNvPr>
          <p:cNvPicPr>
            <a:picLocks noChangeAspect="1"/>
          </p:cNvPicPr>
          <p:nvPr/>
        </p:nvPicPr>
        <p:blipFill>
          <a:blip r:embed="rId3"/>
          <a:stretch>
            <a:fillRect/>
          </a:stretch>
        </p:blipFill>
        <p:spPr>
          <a:xfrm>
            <a:off x="620158" y="928688"/>
            <a:ext cx="3951842" cy="2649716"/>
          </a:xfrm>
          <a:prstGeom prst="rect">
            <a:avLst/>
          </a:prstGeom>
        </p:spPr>
      </p:pic>
      <p:pic>
        <p:nvPicPr>
          <p:cNvPr id="6" name="Picture 5">
            <a:extLst>
              <a:ext uri="{FF2B5EF4-FFF2-40B4-BE49-F238E27FC236}">
                <a16:creationId xmlns:a16="http://schemas.microsoft.com/office/drawing/2014/main" id="{32373C77-2EFE-469C-A7AF-3BA32680EFD2}"/>
              </a:ext>
            </a:extLst>
          </p:cNvPr>
          <p:cNvPicPr>
            <a:picLocks noChangeAspect="1"/>
          </p:cNvPicPr>
          <p:nvPr/>
        </p:nvPicPr>
        <p:blipFill>
          <a:blip r:embed="rId4"/>
          <a:stretch>
            <a:fillRect/>
          </a:stretch>
        </p:blipFill>
        <p:spPr>
          <a:xfrm>
            <a:off x="4465468" y="928688"/>
            <a:ext cx="4291967" cy="2649716"/>
          </a:xfrm>
          <a:prstGeom prst="rect">
            <a:avLst/>
          </a:prstGeom>
        </p:spPr>
      </p:pic>
      <p:pic>
        <p:nvPicPr>
          <p:cNvPr id="12" name="Picture 11">
            <a:extLst>
              <a:ext uri="{FF2B5EF4-FFF2-40B4-BE49-F238E27FC236}">
                <a16:creationId xmlns:a16="http://schemas.microsoft.com/office/drawing/2014/main" id="{073B5480-4A99-40FD-9D39-1A36EEAFA159}"/>
              </a:ext>
            </a:extLst>
          </p:cNvPr>
          <p:cNvPicPr>
            <a:picLocks noChangeAspect="1"/>
          </p:cNvPicPr>
          <p:nvPr/>
        </p:nvPicPr>
        <p:blipFill>
          <a:blip r:embed="rId5"/>
          <a:stretch>
            <a:fillRect/>
          </a:stretch>
        </p:blipFill>
        <p:spPr>
          <a:xfrm>
            <a:off x="611187" y="3578405"/>
            <a:ext cx="4104829" cy="2737136"/>
          </a:xfrm>
          <a:prstGeom prst="rect">
            <a:avLst/>
          </a:prstGeom>
        </p:spPr>
      </p:pic>
      <p:pic>
        <p:nvPicPr>
          <p:cNvPr id="13" name="Picture 12">
            <a:extLst>
              <a:ext uri="{FF2B5EF4-FFF2-40B4-BE49-F238E27FC236}">
                <a16:creationId xmlns:a16="http://schemas.microsoft.com/office/drawing/2014/main" id="{5CAE6289-4C98-426E-983F-CD2895D137CB}"/>
              </a:ext>
            </a:extLst>
          </p:cNvPr>
          <p:cNvPicPr>
            <a:picLocks noChangeAspect="1"/>
          </p:cNvPicPr>
          <p:nvPr/>
        </p:nvPicPr>
        <p:blipFill>
          <a:blip r:embed="rId6"/>
          <a:stretch>
            <a:fillRect/>
          </a:stretch>
        </p:blipFill>
        <p:spPr>
          <a:xfrm>
            <a:off x="4354999" y="3568596"/>
            <a:ext cx="4402436" cy="2746945"/>
          </a:xfrm>
          <a:prstGeom prst="rect">
            <a:avLst/>
          </a:prstGeom>
        </p:spPr>
      </p:pic>
    </p:spTree>
    <p:extLst>
      <p:ext uri="{BB962C8B-B14F-4D97-AF65-F5344CB8AC3E}">
        <p14:creationId xmlns:p14="http://schemas.microsoft.com/office/powerpoint/2010/main" val="253585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8D769BBC-F952-4A99-9B73-D93A0942344E}"/>
              </a:ext>
            </a:extLst>
          </p:cNvPr>
          <p:cNvPicPr>
            <a:picLocks noChangeAspect="1"/>
          </p:cNvPicPr>
          <p:nvPr/>
        </p:nvPicPr>
        <p:blipFill>
          <a:blip r:embed="rId3"/>
          <a:stretch>
            <a:fillRect/>
          </a:stretch>
        </p:blipFill>
        <p:spPr>
          <a:xfrm>
            <a:off x="1499960" y="3711979"/>
            <a:ext cx="3093087" cy="2043242"/>
          </a:xfrm>
          <a:prstGeom prst="rect">
            <a:avLst/>
          </a:prstGeom>
        </p:spPr>
      </p:pic>
      <p:pic>
        <p:nvPicPr>
          <p:cNvPr id="12" name="Picture 11">
            <a:extLst>
              <a:ext uri="{FF2B5EF4-FFF2-40B4-BE49-F238E27FC236}">
                <a16:creationId xmlns:a16="http://schemas.microsoft.com/office/drawing/2014/main" id="{E099DB58-FE74-4697-AC81-E5BC29DC420D}"/>
              </a:ext>
            </a:extLst>
          </p:cNvPr>
          <p:cNvPicPr>
            <a:picLocks noChangeAspect="1"/>
          </p:cNvPicPr>
          <p:nvPr/>
        </p:nvPicPr>
        <p:blipFill>
          <a:blip r:embed="rId4"/>
          <a:stretch>
            <a:fillRect/>
          </a:stretch>
        </p:blipFill>
        <p:spPr>
          <a:xfrm>
            <a:off x="4572000" y="3717032"/>
            <a:ext cx="3258355" cy="2043242"/>
          </a:xfrm>
          <a:prstGeom prst="rect">
            <a:avLst/>
          </a:prstGeom>
        </p:spPr>
      </p:pic>
      <p:pic>
        <p:nvPicPr>
          <p:cNvPr id="13" name="Picture 12">
            <a:extLst>
              <a:ext uri="{FF2B5EF4-FFF2-40B4-BE49-F238E27FC236}">
                <a16:creationId xmlns:a16="http://schemas.microsoft.com/office/drawing/2014/main" id="{1A9CA3CE-5EA2-4426-88F9-B85AEFFAF8AF}"/>
              </a:ext>
            </a:extLst>
          </p:cNvPr>
          <p:cNvPicPr>
            <a:picLocks noChangeAspect="1"/>
          </p:cNvPicPr>
          <p:nvPr/>
        </p:nvPicPr>
        <p:blipFill>
          <a:blip r:embed="rId5"/>
          <a:stretch>
            <a:fillRect/>
          </a:stretch>
        </p:blipFill>
        <p:spPr>
          <a:xfrm>
            <a:off x="385143" y="911224"/>
            <a:ext cx="4042841" cy="2750749"/>
          </a:xfrm>
          <a:prstGeom prst="rect">
            <a:avLst/>
          </a:prstGeom>
        </p:spPr>
      </p:pic>
      <p:pic>
        <p:nvPicPr>
          <p:cNvPr id="14" name="Picture 13">
            <a:extLst>
              <a:ext uri="{FF2B5EF4-FFF2-40B4-BE49-F238E27FC236}">
                <a16:creationId xmlns:a16="http://schemas.microsoft.com/office/drawing/2014/main" id="{BDA40653-5385-4131-A817-32572609BD95}"/>
              </a:ext>
            </a:extLst>
          </p:cNvPr>
          <p:cNvPicPr>
            <a:picLocks noChangeAspect="1"/>
          </p:cNvPicPr>
          <p:nvPr/>
        </p:nvPicPr>
        <p:blipFill>
          <a:blip r:embed="rId6"/>
          <a:stretch>
            <a:fillRect/>
          </a:stretch>
        </p:blipFill>
        <p:spPr>
          <a:xfrm>
            <a:off x="4427984" y="911224"/>
            <a:ext cx="4485860" cy="2750749"/>
          </a:xfrm>
          <a:prstGeom prst="rect">
            <a:avLst/>
          </a:prstGeom>
        </p:spPr>
      </p:pic>
    </p:spTree>
    <p:extLst>
      <p:ext uri="{BB962C8B-B14F-4D97-AF65-F5344CB8AC3E}">
        <p14:creationId xmlns:p14="http://schemas.microsoft.com/office/powerpoint/2010/main" val="956386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D3004684-4578-40E6-8A91-F7D63B7D5182}"/>
              </a:ext>
            </a:extLst>
          </p:cNvPr>
          <p:cNvPicPr>
            <a:picLocks noChangeAspect="1"/>
          </p:cNvPicPr>
          <p:nvPr/>
        </p:nvPicPr>
        <p:blipFill>
          <a:blip r:embed="rId3"/>
          <a:stretch>
            <a:fillRect/>
          </a:stretch>
        </p:blipFill>
        <p:spPr>
          <a:xfrm>
            <a:off x="2962291" y="1045392"/>
            <a:ext cx="3219417" cy="4725144"/>
          </a:xfrm>
          <a:prstGeom prst="rect">
            <a:avLst/>
          </a:prstGeom>
        </p:spPr>
      </p:pic>
    </p:spTree>
    <p:extLst>
      <p:ext uri="{BB962C8B-B14F-4D97-AF65-F5344CB8AC3E}">
        <p14:creationId xmlns:p14="http://schemas.microsoft.com/office/powerpoint/2010/main" val="3817590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RANSAC</a:t>
            </a:r>
            <a:r>
              <a:rPr lang="de-DE" baseline="30000" dirty="0"/>
              <a:t>8</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026" name="Picture 2" descr="http://seunghoon.net/projects/3DReconstruction/matching_inliners.png">
            <a:extLst>
              <a:ext uri="{FF2B5EF4-FFF2-40B4-BE49-F238E27FC236}">
                <a16:creationId xmlns:a16="http://schemas.microsoft.com/office/drawing/2014/main" id="{3DD7D06F-8F58-4367-97E2-1403AB11A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1B4F899-A661-4FED-8A4D-181AD51A81F3}"/>
              </a:ext>
            </a:extLst>
          </p:cNvPr>
          <p:cNvSpPr txBox="1"/>
          <p:nvPr/>
        </p:nvSpPr>
        <p:spPr>
          <a:xfrm>
            <a:off x="2749304" y="5900738"/>
            <a:ext cx="6394696" cy="215444"/>
          </a:xfrm>
          <a:prstGeom prst="rect">
            <a:avLst/>
          </a:prstGeom>
          <a:noFill/>
        </p:spPr>
        <p:txBody>
          <a:bodyPr wrap="square" rtlCol="0">
            <a:spAutoFit/>
          </a:bodyPr>
          <a:lstStyle/>
          <a:p>
            <a:r>
              <a:rPr lang="de-DE" sz="1000" u="none" dirty="0">
                <a:solidFill>
                  <a:schemeClr val="tx1"/>
                </a:solidFill>
              </a:rPr>
              <a:t>8: http://seunghoon.net/projects/3DReconstruction/matching_inliners.png</a:t>
            </a:r>
          </a:p>
        </p:txBody>
      </p:sp>
    </p:spTree>
    <p:extLst>
      <p:ext uri="{BB962C8B-B14F-4D97-AF65-F5344CB8AC3E}">
        <p14:creationId xmlns:p14="http://schemas.microsoft.com/office/powerpoint/2010/main" val="1129627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SURF</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510AE44-5401-4740-BDB8-3514F2C027AE}"/>
              </a:ext>
            </a:extLst>
          </p:cNvPr>
          <p:cNvPicPr>
            <a:picLocks noChangeAspect="1"/>
          </p:cNvPicPr>
          <p:nvPr/>
        </p:nvPicPr>
        <p:blipFill>
          <a:blip r:embed="rId3"/>
          <a:stretch>
            <a:fillRect/>
          </a:stretch>
        </p:blipFill>
        <p:spPr>
          <a:xfrm>
            <a:off x="131627" y="1957146"/>
            <a:ext cx="4440373" cy="2952328"/>
          </a:xfrm>
          <a:prstGeom prst="rect">
            <a:avLst/>
          </a:prstGeom>
        </p:spPr>
      </p:pic>
      <p:pic>
        <p:nvPicPr>
          <p:cNvPr id="4" name="Picture 3">
            <a:extLst>
              <a:ext uri="{FF2B5EF4-FFF2-40B4-BE49-F238E27FC236}">
                <a16:creationId xmlns:a16="http://schemas.microsoft.com/office/drawing/2014/main" id="{EB1C2DEA-E96B-4750-B042-08DD82E105C5}"/>
              </a:ext>
            </a:extLst>
          </p:cNvPr>
          <p:cNvPicPr>
            <a:picLocks noChangeAspect="1"/>
          </p:cNvPicPr>
          <p:nvPr/>
        </p:nvPicPr>
        <p:blipFill>
          <a:blip r:embed="rId4"/>
          <a:stretch>
            <a:fillRect/>
          </a:stretch>
        </p:blipFill>
        <p:spPr>
          <a:xfrm>
            <a:off x="4572000" y="1957146"/>
            <a:ext cx="4466937" cy="2952328"/>
          </a:xfrm>
          <a:prstGeom prst="rect">
            <a:avLst/>
          </a:prstGeom>
        </p:spPr>
      </p:pic>
    </p:spTree>
    <p:extLst>
      <p:ext uri="{BB962C8B-B14F-4D97-AF65-F5344CB8AC3E}">
        <p14:creationId xmlns:p14="http://schemas.microsoft.com/office/powerpoint/2010/main" val="1427649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2.Szenenrekonstruktion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Computergrafik und Computer Vision Pipeline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70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196752"/>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Image-Formation-Pipeline der Computer Vision</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B29C32AF-FF05-4DF5-AB36-9096232E8754}"/>
              </a:ext>
            </a:extLst>
          </p:cNvPr>
          <p:cNvPicPr>
            <a:picLocks noChangeAspect="1"/>
          </p:cNvPicPr>
          <p:nvPr/>
        </p:nvPicPr>
        <p:blipFill>
          <a:blip r:embed="rId3"/>
          <a:stretch>
            <a:fillRect/>
          </a:stretch>
        </p:blipFill>
        <p:spPr>
          <a:xfrm>
            <a:off x="0" y="1703956"/>
            <a:ext cx="9144000" cy="1057929"/>
          </a:xfrm>
          <a:prstGeom prst="rect">
            <a:avLst/>
          </a:prstGeom>
        </p:spPr>
      </p:pic>
      <p:pic>
        <p:nvPicPr>
          <p:cNvPr id="4" name="Picture 3">
            <a:extLst>
              <a:ext uri="{FF2B5EF4-FFF2-40B4-BE49-F238E27FC236}">
                <a16:creationId xmlns:a16="http://schemas.microsoft.com/office/drawing/2014/main" id="{6D9A9E71-08AC-42C2-B137-80013FF15FAC}"/>
              </a:ext>
            </a:extLst>
          </p:cNvPr>
          <p:cNvPicPr>
            <a:picLocks noChangeAspect="1"/>
          </p:cNvPicPr>
          <p:nvPr/>
        </p:nvPicPr>
        <p:blipFill rotWithShape="1">
          <a:blip r:embed="rId4"/>
          <a:srcRect t="12481" b="2122"/>
          <a:stretch/>
        </p:blipFill>
        <p:spPr>
          <a:xfrm>
            <a:off x="827025" y="2843940"/>
            <a:ext cx="7489950" cy="899066"/>
          </a:xfrm>
          <a:prstGeom prst="rect">
            <a:avLst/>
          </a:prstGeom>
        </p:spPr>
      </p:pic>
    </p:spTree>
    <p:extLst>
      <p:ext uri="{BB962C8B-B14F-4D97-AF65-F5344CB8AC3E}">
        <p14:creationId xmlns:p14="http://schemas.microsoft.com/office/powerpoint/2010/main" val="351409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Computergrafik und Computer Vision Pipeline</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7" name="TextBox 6">
            <a:extLst>
              <a:ext uri="{FF2B5EF4-FFF2-40B4-BE49-F238E27FC236}">
                <a16:creationId xmlns:a16="http://schemas.microsoft.com/office/drawing/2014/main" id="{B89C69AE-85F2-4567-926B-5AEF851CACB1}"/>
              </a:ext>
            </a:extLst>
          </p:cNvPr>
          <p:cNvSpPr txBox="1"/>
          <p:nvPr/>
        </p:nvSpPr>
        <p:spPr>
          <a:xfrm>
            <a:off x="1219138" y="1280921"/>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Image-Formation-Pipeline der Computer Grafik</a:t>
            </a:r>
          </a:p>
        </p:txBody>
      </p:sp>
      <p:pic>
        <p:nvPicPr>
          <p:cNvPr id="11" name="Picture 10">
            <a:extLst>
              <a:ext uri="{FF2B5EF4-FFF2-40B4-BE49-F238E27FC236}">
                <a16:creationId xmlns:a16="http://schemas.microsoft.com/office/drawing/2014/main" id="{D7CE3022-FDB9-44A7-888D-1E4B0F202CC6}"/>
              </a:ext>
            </a:extLst>
          </p:cNvPr>
          <p:cNvPicPr>
            <a:picLocks noChangeAspect="1"/>
          </p:cNvPicPr>
          <p:nvPr/>
        </p:nvPicPr>
        <p:blipFill>
          <a:blip r:embed="rId3"/>
          <a:stretch>
            <a:fillRect/>
          </a:stretch>
        </p:blipFill>
        <p:spPr>
          <a:xfrm>
            <a:off x="0" y="1841837"/>
            <a:ext cx="9144000" cy="756110"/>
          </a:xfrm>
          <a:prstGeom prst="rect">
            <a:avLst/>
          </a:prstGeom>
        </p:spPr>
      </p:pic>
      <p:pic>
        <p:nvPicPr>
          <p:cNvPr id="13" name="Picture 12">
            <a:extLst>
              <a:ext uri="{FF2B5EF4-FFF2-40B4-BE49-F238E27FC236}">
                <a16:creationId xmlns:a16="http://schemas.microsoft.com/office/drawing/2014/main" id="{40FCA7C1-A337-46A5-B483-6254FF8E6CF5}"/>
              </a:ext>
            </a:extLst>
          </p:cNvPr>
          <p:cNvPicPr>
            <a:picLocks noChangeAspect="1"/>
          </p:cNvPicPr>
          <p:nvPr/>
        </p:nvPicPr>
        <p:blipFill>
          <a:blip r:embed="rId4"/>
          <a:stretch>
            <a:fillRect/>
          </a:stretch>
        </p:blipFill>
        <p:spPr>
          <a:xfrm>
            <a:off x="275979" y="2597947"/>
            <a:ext cx="8592042" cy="4249161"/>
          </a:xfrm>
          <a:prstGeom prst="rect">
            <a:avLst/>
          </a:prstGeom>
        </p:spPr>
      </p:pic>
    </p:spTree>
    <p:extLst>
      <p:ext uri="{BB962C8B-B14F-4D97-AF65-F5344CB8AC3E}">
        <p14:creationId xmlns:p14="http://schemas.microsoft.com/office/powerpoint/2010/main" val="1878240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Computergrafik und Computer Vision Pipeline</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7" name="TextBox 6">
            <a:extLst>
              <a:ext uri="{FF2B5EF4-FFF2-40B4-BE49-F238E27FC236}">
                <a16:creationId xmlns:a16="http://schemas.microsoft.com/office/drawing/2014/main" id="{B89C69AE-85F2-4567-926B-5AEF851CACB1}"/>
              </a:ext>
            </a:extLst>
          </p:cNvPr>
          <p:cNvSpPr txBox="1"/>
          <p:nvPr/>
        </p:nvSpPr>
        <p:spPr>
          <a:xfrm>
            <a:off x="1219138" y="1280921"/>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Image-Formation-Pipeline der Computer Grafik</a:t>
            </a:r>
          </a:p>
        </p:txBody>
      </p:sp>
      <p:sp>
        <p:nvSpPr>
          <p:cNvPr id="13" name="Foliennummernplatzhalter 3">
            <a:extLst>
              <a:ext uri="{FF2B5EF4-FFF2-40B4-BE49-F238E27FC236}">
                <a16:creationId xmlns:a16="http://schemas.microsoft.com/office/drawing/2014/main" id="{A337526A-957E-4077-9DB3-C50E5CCCA87D}"/>
              </a:ext>
            </a:extLst>
          </p:cNvPr>
          <p:cNvSpPr>
            <a:spLocks noGrp="1"/>
          </p:cNvSpPr>
          <p:nvPr>
            <p:ph type="sldNum" sz="quarter" idx="12"/>
          </p:nvPr>
        </p:nvSpPr>
        <p:spPr>
          <a:xfrm>
            <a:off x="539750" y="5900738"/>
            <a:ext cx="431800" cy="365125"/>
          </a:xfrm>
        </p:spPr>
        <p:txBody>
          <a:bodyPr/>
          <a:lstStyle/>
          <a:p>
            <a:fld id="{00A3E6BF-A18C-4ADA-B4DF-837CA5AC6C3B}" type="slidenum">
              <a:rPr lang="de-DE" smtClean="0"/>
              <a:pPr/>
              <a:t>72</a:t>
            </a:fld>
            <a:endParaRPr lang="de-DE"/>
          </a:p>
        </p:txBody>
      </p:sp>
      <p:pic>
        <p:nvPicPr>
          <p:cNvPr id="14" name="Picture 13">
            <a:extLst>
              <a:ext uri="{FF2B5EF4-FFF2-40B4-BE49-F238E27FC236}">
                <a16:creationId xmlns:a16="http://schemas.microsoft.com/office/drawing/2014/main" id="{6C77E78D-108E-4BC4-A04A-35D70ABB8A8C}"/>
              </a:ext>
            </a:extLst>
          </p:cNvPr>
          <p:cNvPicPr>
            <a:picLocks noChangeAspect="1"/>
          </p:cNvPicPr>
          <p:nvPr/>
        </p:nvPicPr>
        <p:blipFill>
          <a:blip r:embed="rId3"/>
          <a:stretch>
            <a:fillRect/>
          </a:stretch>
        </p:blipFill>
        <p:spPr>
          <a:xfrm>
            <a:off x="215497" y="1806176"/>
            <a:ext cx="8632018" cy="1455490"/>
          </a:xfrm>
          <a:prstGeom prst="rect">
            <a:avLst/>
          </a:prstGeom>
        </p:spPr>
      </p:pic>
      <p:pic>
        <p:nvPicPr>
          <p:cNvPr id="15" name="Picture 14">
            <a:extLst>
              <a:ext uri="{FF2B5EF4-FFF2-40B4-BE49-F238E27FC236}">
                <a16:creationId xmlns:a16="http://schemas.microsoft.com/office/drawing/2014/main" id="{032AA534-65BC-4314-B32F-49360E64943F}"/>
              </a:ext>
            </a:extLst>
          </p:cNvPr>
          <p:cNvPicPr>
            <a:picLocks noChangeAspect="1"/>
          </p:cNvPicPr>
          <p:nvPr/>
        </p:nvPicPr>
        <p:blipFill>
          <a:blip r:embed="rId4"/>
          <a:stretch>
            <a:fillRect/>
          </a:stretch>
        </p:blipFill>
        <p:spPr>
          <a:xfrm>
            <a:off x="3897" y="4401438"/>
            <a:ext cx="9144000" cy="1416963"/>
          </a:xfrm>
          <a:prstGeom prst="rect">
            <a:avLst/>
          </a:prstGeom>
        </p:spPr>
      </p:pic>
      <p:pic>
        <p:nvPicPr>
          <p:cNvPr id="16" name="Picture 15">
            <a:extLst>
              <a:ext uri="{FF2B5EF4-FFF2-40B4-BE49-F238E27FC236}">
                <a16:creationId xmlns:a16="http://schemas.microsoft.com/office/drawing/2014/main" id="{7B255E54-04FA-4D56-8B8E-A9E3E28CFAFD}"/>
              </a:ext>
            </a:extLst>
          </p:cNvPr>
          <p:cNvPicPr>
            <a:picLocks noChangeAspect="1"/>
          </p:cNvPicPr>
          <p:nvPr/>
        </p:nvPicPr>
        <p:blipFill>
          <a:blip r:embed="rId5"/>
          <a:stretch>
            <a:fillRect/>
          </a:stretch>
        </p:blipFill>
        <p:spPr>
          <a:xfrm>
            <a:off x="64574" y="3230864"/>
            <a:ext cx="9014851" cy="1220800"/>
          </a:xfrm>
          <a:prstGeom prst="rect">
            <a:avLst/>
          </a:prstGeom>
        </p:spPr>
      </p:pic>
    </p:spTree>
    <p:extLst>
      <p:ext uri="{BB962C8B-B14F-4D97-AF65-F5344CB8AC3E}">
        <p14:creationId xmlns:p14="http://schemas.microsoft.com/office/powerpoint/2010/main" val="165614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Computergrafik und Computer Vision Pipeline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73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4CEF65D8-BD72-4DDA-9980-584CD009B777}"/>
              </a:ext>
            </a:extLst>
          </p:cNvPr>
          <p:cNvPicPr>
            <a:picLocks noChangeAspect="1"/>
          </p:cNvPicPr>
          <p:nvPr/>
        </p:nvPicPr>
        <p:blipFill>
          <a:blip r:embed="rId3"/>
          <a:stretch>
            <a:fillRect/>
          </a:stretch>
        </p:blipFill>
        <p:spPr>
          <a:xfrm>
            <a:off x="0" y="1167935"/>
            <a:ext cx="9144000" cy="4522129"/>
          </a:xfrm>
          <a:prstGeom prst="rect">
            <a:avLst/>
          </a:prstGeom>
        </p:spPr>
      </p:pic>
    </p:spTree>
    <p:extLst>
      <p:ext uri="{BB962C8B-B14F-4D97-AF65-F5344CB8AC3E}">
        <p14:creationId xmlns:p14="http://schemas.microsoft.com/office/powerpoint/2010/main" val="1622348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2.Bestimmung der Abbildungsvorschrift</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5" name="TextBox 14">
            <a:extLst>
              <a:ext uri="{FF2B5EF4-FFF2-40B4-BE49-F238E27FC236}">
                <a16:creationId xmlns:a16="http://schemas.microsoft.com/office/drawing/2014/main" id="{DE164C32-AA26-416E-AF47-03865AD3997E}"/>
              </a:ext>
            </a:extLst>
          </p:cNvPr>
          <p:cNvSpPr txBox="1"/>
          <p:nvPr/>
        </p:nvSpPr>
        <p:spPr>
          <a:xfrm>
            <a:off x="2584499" y="5881916"/>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pic>
        <p:nvPicPr>
          <p:cNvPr id="16" name="Picture 15">
            <a:extLst>
              <a:ext uri="{FF2B5EF4-FFF2-40B4-BE49-F238E27FC236}">
                <a16:creationId xmlns:a16="http://schemas.microsoft.com/office/drawing/2014/main" id="{FE3A5C96-34D4-45D4-B581-293D4D79A7B9}"/>
              </a:ext>
            </a:extLst>
          </p:cNvPr>
          <p:cNvPicPr>
            <a:picLocks noChangeAspect="1"/>
          </p:cNvPicPr>
          <p:nvPr/>
        </p:nvPicPr>
        <p:blipFill rotWithShape="1">
          <a:blip r:embed="rId5">
            <a:extLst>
              <a:ext uri="{28A0092B-C50C-407E-A947-70E740481C1C}">
                <a14:useLocalDpi xmlns:a14="http://schemas.microsoft.com/office/drawing/2010/main" val="0"/>
              </a:ext>
            </a:extLst>
          </a:blip>
          <a:srcRect l="72195" r="4826"/>
          <a:stretch/>
        </p:blipFill>
        <p:spPr>
          <a:xfrm>
            <a:off x="1961455" y="4440371"/>
            <a:ext cx="1674441" cy="12708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372DE5C5-07C9-4AFC-83E6-6DEE57689561}"/>
              </a:ext>
            </a:extLst>
          </p:cNvPr>
          <p:cNvSpPr txBox="1"/>
          <p:nvPr/>
        </p:nvSpPr>
        <p:spPr>
          <a:xfrm>
            <a:off x="4049687" y="4547805"/>
            <a:ext cx="4986809" cy="1163395"/>
          </a:xfrm>
          <a:prstGeom prst="rect">
            <a:avLst/>
          </a:prstGeom>
          <a:noFill/>
        </p:spPr>
        <p:txBody>
          <a:bodyPr wrap="square" rtlCol="0">
            <a:spAutoFit/>
          </a:bodyPr>
          <a:lstStyle/>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F= 3x3 Matrix  =&gt; 9 Unbekannte</a:t>
            </a:r>
          </a:p>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Durch Symmetrie =&gt; mind. 8 Punkte zur Bestimmung von F</a:t>
            </a:r>
          </a:p>
        </p:txBody>
      </p:sp>
    </p:spTree>
    <p:extLst>
      <p:ext uri="{BB962C8B-B14F-4D97-AF65-F5344CB8AC3E}">
        <p14:creationId xmlns:p14="http://schemas.microsoft.com/office/powerpoint/2010/main" val="24943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15549" y="1216796"/>
            <a:ext cx="5959095" cy="1657652"/>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543999" y="387476"/>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2.Bildfehler</a:t>
            </a:r>
          </a:p>
        </p:txBody>
      </p:sp>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238" y="2874448"/>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E164C32-AA26-416E-AF47-03865AD3997E}"/>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
        <p:nvSpPr>
          <p:cNvPr id="2" name="TextBox 1">
            <a:extLst>
              <a:ext uri="{FF2B5EF4-FFF2-40B4-BE49-F238E27FC236}">
                <a16:creationId xmlns:a16="http://schemas.microsoft.com/office/drawing/2014/main" id="{053F347A-608E-4B47-AA2D-8D5FD503E504}"/>
              </a:ext>
            </a:extLst>
          </p:cNvPr>
          <p:cNvSpPr txBox="1"/>
          <p:nvPr/>
        </p:nvSpPr>
        <p:spPr>
          <a:xfrm>
            <a:off x="539750" y="3710122"/>
            <a:ext cx="7252626" cy="1568122"/>
          </a:xfrm>
          <a:prstGeom prst="rect">
            <a:avLst/>
          </a:prstGeom>
          <a:noFill/>
        </p:spPr>
        <p:txBody>
          <a:bodyPr wrap="none" rtlCol="0">
            <a:spAutoFit/>
          </a:bodyPr>
          <a:lstStyle/>
          <a:p>
            <a:r>
              <a:rPr lang="de-DE" sz="2400" u="none" dirty="0">
                <a:solidFill>
                  <a:schemeClr val="tx1"/>
                </a:solidFill>
                <a:latin typeface="Calibri" panose="020F0502020204030204" pitchFamily="34" charset="0"/>
                <a:cs typeface="Calibri" panose="020F0502020204030204" pitchFamily="34" charset="0"/>
              </a:rPr>
              <a:t>Lösung:</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Normierung der Bildpunkte zur Reduktion von Fehlern </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Bestimmung der Fundamentalmatrix:</a:t>
            </a:r>
          </a:p>
          <a:p>
            <a:endParaRPr lang="de-DE" dirty="0">
              <a:solidFill>
                <a:schemeClr val="tx1"/>
              </a:solidFill>
            </a:endParaRPr>
          </a:p>
        </p:txBody>
      </p:sp>
      <p:sp>
        <p:nvSpPr>
          <p:cNvPr id="3" name="Rectangle 2">
            <a:extLst>
              <a:ext uri="{FF2B5EF4-FFF2-40B4-BE49-F238E27FC236}">
                <a16:creationId xmlns:a16="http://schemas.microsoft.com/office/drawing/2014/main" id="{F6039224-75BB-448B-84BE-1F219DB54454}"/>
              </a:ext>
            </a:extLst>
          </p:cNvPr>
          <p:cNvSpPr/>
          <p:nvPr/>
        </p:nvSpPr>
        <p:spPr bwMode="auto">
          <a:xfrm>
            <a:off x="5796136" y="4201236"/>
            <a:ext cx="1008112" cy="94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7" name="Picture 16">
            <a:extLst>
              <a:ext uri="{FF2B5EF4-FFF2-40B4-BE49-F238E27FC236}">
                <a16:creationId xmlns:a16="http://schemas.microsoft.com/office/drawing/2014/main" id="{819F8143-F566-4D5D-B054-6F126FF27CB1}"/>
              </a:ext>
            </a:extLst>
          </p:cNvPr>
          <p:cNvPicPr>
            <a:picLocks noChangeAspect="1"/>
          </p:cNvPicPr>
          <p:nvPr/>
        </p:nvPicPr>
        <p:blipFill>
          <a:blip r:embed="rId5"/>
          <a:stretch>
            <a:fillRect/>
          </a:stretch>
        </p:blipFill>
        <p:spPr>
          <a:xfrm>
            <a:off x="1011056" y="1812932"/>
            <a:ext cx="7427156" cy="1872208"/>
          </a:xfrm>
          <a:prstGeom prst="rect">
            <a:avLst/>
          </a:prstGeom>
        </p:spPr>
      </p:pic>
      <p:pic>
        <p:nvPicPr>
          <p:cNvPr id="19" name="Picture 18">
            <a:extLst>
              <a:ext uri="{FF2B5EF4-FFF2-40B4-BE49-F238E27FC236}">
                <a16:creationId xmlns:a16="http://schemas.microsoft.com/office/drawing/2014/main" id="{A2A5858A-00C1-45F2-9EB6-C8F7002BA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539" y="5142800"/>
            <a:ext cx="4270973" cy="57445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5272</Words>
  <Application>Microsoft Office PowerPoint</Application>
  <PresentationFormat>On-screen Show (4:3)</PresentationFormat>
  <Paragraphs>991</Paragraphs>
  <Slides>73</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1.Lochkameramodell</vt:lpstr>
      <vt:lpstr>1.Abbildungsvorschrift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Koordinatentransformation</vt:lpstr>
      <vt:lpstr>Koordinatensysteme im Überblick</vt:lpstr>
      <vt:lpstr>Koordinatensysteme im Überblick</vt:lpstr>
      <vt:lpstr>Homographien</vt:lpstr>
      <vt:lpstr>Homographien</vt:lpstr>
      <vt:lpstr>Homographien</vt:lpstr>
      <vt:lpstr>Fundamental Matrix und Essentielle Matrix</vt:lpstr>
      <vt:lpstr>Fundamental Matrix und Essentielle Matrix</vt:lpstr>
      <vt:lpstr>Fundamental Matrix und Essentielle Matrix</vt:lpstr>
      <vt:lpstr>Bestimmung von Homographien</vt:lpstr>
      <vt:lpstr>Bestimmung von Homographien</vt:lpstr>
      <vt:lpstr>Bestimmung von Homographien</vt:lpstr>
      <vt:lpstr>Acht-Punkte-Algorithmus</vt:lpstr>
      <vt:lpstr>Singulärwertszerlegung</vt:lpstr>
      <vt:lpstr>Kondition</vt:lpstr>
      <vt:lpstr>Normierung der Bilddaten</vt:lpstr>
      <vt:lpstr>Singulatrität erzwingen F und E</vt:lpstr>
      <vt:lpstr>Bestimmung extrinsischer Kameraparameter</vt:lpstr>
      <vt:lpstr>Bestimmung extrinsischer Kameraparameter</vt:lpstr>
      <vt:lpstr>Sampson-Approximation</vt:lpstr>
      <vt:lpstr>Sampson-Approximation</vt:lpstr>
      <vt:lpstr>Sampson-Approximation</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Rektifizierung</vt:lpstr>
      <vt:lpstr>Rektifizierung</vt:lpstr>
      <vt:lpstr>Rektifizierung</vt:lpstr>
      <vt:lpstr>Rektifizierung</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Punktesortierungsalgorithmus</vt:lpstr>
      <vt:lpstr>Punktesortierungsalgorithmus</vt:lpstr>
      <vt:lpstr>Punktesortierungsalgorithmus</vt:lpstr>
      <vt:lpstr>RANSAC8</vt:lpstr>
      <vt:lpstr>SURF</vt:lpstr>
      <vt:lpstr>Computergrafik und Computer Vision Pipeline</vt:lpstr>
      <vt:lpstr>Computergrafik und Computer Vision Pipeline</vt:lpstr>
      <vt:lpstr>Computergrafik und Computer Vision Pipeline</vt:lpstr>
      <vt:lpstr>Computergrafik und Computer Vision Pipeline</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1116</cp:revision>
  <dcterms:created xsi:type="dcterms:W3CDTF">2010-09-08T11:07:37Z</dcterms:created>
  <dcterms:modified xsi:type="dcterms:W3CDTF">2018-07-03T18:51:49Z</dcterms:modified>
</cp:coreProperties>
</file>